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90" r:id="rId2"/>
    <p:sldMasterId id="2147483704" r:id="rId3"/>
    <p:sldMasterId id="2147483711" r:id="rId4"/>
    <p:sldMasterId id="2147483729" r:id="rId5"/>
  </p:sldMasterIdLst>
  <p:notesMasterIdLst>
    <p:notesMasterId r:id="rId71"/>
  </p:notesMasterIdLst>
  <p:sldIdLst>
    <p:sldId id="879" r:id="rId6"/>
    <p:sldId id="1177" r:id="rId7"/>
    <p:sldId id="1178" r:id="rId8"/>
    <p:sldId id="897" r:id="rId9"/>
    <p:sldId id="1179" r:id="rId10"/>
    <p:sldId id="1180" r:id="rId11"/>
    <p:sldId id="467" r:id="rId12"/>
    <p:sldId id="468" r:id="rId13"/>
    <p:sldId id="520" r:id="rId14"/>
    <p:sldId id="900" r:id="rId15"/>
    <p:sldId id="530" r:id="rId16"/>
    <p:sldId id="514" r:id="rId17"/>
    <p:sldId id="534" r:id="rId18"/>
    <p:sldId id="535" r:id="rId19"/>
    <p:sldId id="527" r:id="rId20"/>
    <p:sldId id="524" r:id="rId21"/>
    <p:sldId id="1165" r:id="rId22"/>
    <p:sldId id="1176" r:id="rId23"/>
    <p:sldId id="1175" r:id="rId24"/>
    <p:sldId id="889" r:id="rId25"/>
    <p:sldId id="890" r:id="rId26"/>
    <p:sldId id="898" r:id="rId27"/>
    <p:sldId id="899" r:id="rId28"/>
    <p:sldId id="896" r:id="rId29"/>
    <p:sldId id="891" r:id="rId30"/>
    <p:sldId id="892" r:id="rId31"/>
    <p:sldId id="893" r:id="rId32"/>
    <p:sldId id="894" r:id="rId33"/>
    <p:sldId id="895" r:id="rId34"/>
    <p:sldId id="901" r:id="rId35"/>
    <p:sldId id="908" r:id="rId36"/>
    <p:sldId id="912" r:id="rId37"/>
    <p:sldId id="903" r:id="rId38"/>
    <p:sldId id="902" r:id="rId39"/>
    <p:sldId id="905" r:id="rId40"/>
    <p:sldId id="904" r:id="rId41"/>
    <p:sldId id="906" r:id="rId42"/>
    <p:sldId id="907" r:id="rId43"/>
    <p:sldId id="909" r:id="rId44"/>
    <p:sldId id="1105" r:id="rId45"/>
    <p:sldId id="1117" r:id="rId46"/>
    <p:sldId id="1162" r:id="rId47"/>
    <p:sldId id="499" r:id="rId48"/>
    <p:sldId id="511" r:id="rId49"/>
    <p:sldId id="531" r:id="rId50"/>
    <p:sldId id="911" r:id="rId51"/>
    <p:sldId id="1164" r:id="rId52"/>
    <p:sldId id="1166" r:id="rId53"/>
    <p:sldId id="1167" r:id="rId54"/>
    <p:sldId id="1168" r:id="rId55"/>
    <p:sldId id="1169" r:id="rId56"/>
    <p:sldId id="1170" r:id="rId57"/>
    <p:sldId id="1171" r:id="rId58"/>
    <p:sldId id="1163" r:id="rId59"/>
    <p:sldId id="1172" r:id="rId60"/>
    <p:sldId id="1173" r:id="rId61"/>
    <p:sldId id="261" r:id="rId62"/>
    <p:sldId id="268" r:id="rId63"/>
    <p:sldId id="263" r:id="rId64"/>
    <p:sldId id="454" r:id="rId65"/>
    <p:sldId id="453" r:id="rId66"/>
    <p:sldId id="274" r:id="rId67"/>
    <p:sldId id="275" r:id="rId68"/>
    <p:sldId id="276" r:id="rId69"/>
    <p:sldId id="279" r:id="rId70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28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2.&#54408;&#51656;&#54785;&#49888;&#54016;\8.&#44284;&#51228;&#51652;&#54665;\02.2016&#45380;%20SI&#54408;&#51656;&#51216;&#44160;%20L&amp;L%20&#51221;&#47532;\16&#45380;%20SI&#54408;&#51656;&#51216;&#44160;&#54876;&#46041;&#44208;&#44284;&#51221;&#47532;_&#53685;&#54633;_2016121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'피벗(관리영역)'!$C$16</c:f>
              <c:strCache>
                <c:ptCount val="1"/>
                <c:pt idx="0">
                  <c:v>비율(%)</c:v>
                </c:pt>
              </c:strCache>
            </c:strRef>
          </c:tx>
          <c:invertIfNegative val="0"/>
          <c:cat>
            <c:strRef>
              <c:f>'피벗(관리영역)'!$A$17:$A$24</c:f>
              <c:strCache>
                <c:ptCount val="8"/>
                <c:pt idx="0">
                  <c:v>품질관리</c:v>
                </c:pt>
                <c:pt idx="1">
                  <c:v>일정관리</c:v>
                </c:pt>
                <c:pt idx="2">
                  <c:v>이슈/리스크관리</c:v>
                </c:pt>
                <c:pt idx="3">
                  <c:v>기술관리</c:v>
                </c:pt>
                <c:pt idx="4">
                  <c:v>범위관리</c:v>
                </c:pt>
                <c:pt idx="5">
                  <c:v>인력관리</c:v>
                </c:pt>
                <c:pt idx="6">
                  <c:v>의사소통관리</c:v>
                </c:pt>
                <c:pt idx="7">
                  <c:v>협력사관리</c:v>
                </c:pt>
              </c:strCache>
            </c:strRef>
          </c:cat>
          <c:val>
            <c:numRef>
              <c:f>'피벗(관리영역)'!$C$17:$C$24</c:f>
              <c:numCache>
                <c:formatCode>0.0%</c:formatCode>
                <c:ptCount val="8"/>
                <c:pt idx="0">
                  <c:v>0.3983739837398374</c:v>
                </c:pt>
                <c:pt idx="1">
                  <c:v>0.27642276422764228</c:v>
                </c:pt>
                <c:pt idx="2">
                  <c:v>0.10569105691056911</c:v>
                </c:pt>
                <c:pt idx="3">
                  <c:v>5.6910569105691054E-2</c:v>
                </c:pt>
                <c:pt idx="4">
                  <c:v>6.5040650406504072E-2</c:v>
                </c:pt>
                <c:pt idx="5">
                  <c:v>5.6910569105691054E-2</c:v>
                </c:pt>
                <c:pt idx="6">
                  <c:v>1.6260162601626018E-2</c:v>
                </c:pt>
                <c:pt idx="7">
                  <c:v>2.4390243902439025E-2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B8-4418-BDEC-D9CCC03F3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993096"/>
        <c:axId val="634991920"/>
      </c:barChart>
      <c:barChart>
        <c:barDir val="col"/>
        <c:grouping val="clustered"/>
        <c:varyColors val="0"/>
        <c:ser>
          <c:idx val="0"/>
          <c:order val="0"/>
          <c:tx>
            <c:strRef>
              <c:f>'피벗(관리영역)'!$B$16</c:f>
              <c:strCache>
                <c:ptCount val="1"/>
                <c:pt idx="0">
                  <c:v>지적건수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F3300"/>
              </a:solidFill>
            </c:spPr>
            <c:extLst>
              <c:ext xmlns:c16="http://schemas.microsoft.com/office/drawing/2014/chart" uri="{C3380CC4-5D6E-409C-BE32-E72D297353CC}">
                <c16:uniqueId val="{00000002-61B8-4418-BDEC-D9CCC03F3AC0}"/>
              </c:ext>
            </c:extLst>
          </c:dPt>
          <c:dPt>
            <c:idx val="1"/>
            <c:invertIfNegative val="0"/>
            <c:bubble3D val="0"/>
            <c:spPr>
              <a:solidFill>
                <a:srgbClr val="FF3300"/>
              </a:solidFill>
            </c:spPr>
            <c:extLst>
              <c:ext xmlns:c16="http://schemas.microsoft.com/office/drawing/2014/chart" uri="{C3380CC4-5D6E-409C-BE32-E72D297353CC}">
                <c16:uniqueId val="{00000004-61B8-4418-BDEC-D9CCC03F3AC0}"/>
              </c:ext>
            </c:extLst>
          </c:dPt>
          <c:dPt>
            <c:idx val="2"/>
            <c:invertIfNegative val="0"/>
            <c:bubble3D val="0"/>
            <c:spPr>
              <a:solidFill>
                <a:srgbClr val="FF3300"/>
              </a:solidFill>
            </c:spPr>
            <c:extLst>
              <c:ext xmlns:c16="http://schemas.microsoft.com/office/drawing/2014/chart" uri="{C3380CC4-5D6E-409C-BE32-E72D297353CC}">
                <c16:uniqueId val="{00000006-61B8-4418-BDEC-D9CCC03F3AC0}"/>
              </c:ext>
            </c:extLst>
          </c:dPt>
          <c:cat>
            <c:strRef>
              <c:f>'피벗(관리영역)'!$A$17:$A$24</c:f>
              <c:strCache>
                <c:ptCount val="8"/>
                <c:pt idx="0">
                  <c:v>품질관리</c:v>
                </c:pt>
                <c:pt idx="1">
                  <c:v>일정관리</c:v>
                </c:pt>
                <c:pt idx="2">
                  <c:v>이슈/리스크관리</c:v>
                </c:pt>
                <c:pt idx="3">
                  <c:v>기술관리</c:v>
                </c:pt>
                <c:pt idx="4">
                  <c:v>범위관리</c:v>
                </c:pt>
                <c:pt idx="5">
                  <c:v>인력관리</c:v>
                </c:pt>
                <c:pt idx="6">
                  <c:v>의사소통관리</c:v>
                </c:pt>
                <c:pt idx="7">
                  <c:v>협력사관리</c:v>
                </c:pt>
              </c:strCache>
            </c:strRef>
          </c:cat>
          <c:val>
            <c:numRef>
              <c:f>'피벗(관리영역)'!$B$17:$B$24</c:f>
              <c:numCache>
                <c:formatCode>General</c:formatCode>
                <c:ptCount val="8"/>
                <c:pt idx="0">
                  <c:v>49</c:v>
                </c:pt>
                <c:pt idx="1">
                  <c:v>34</c:v>
                </c:pt>
                <c:pt idx="2">
                  <c:v>13</c:v>
                </c:pt>
                <c:pt idx="3">
                  <c:v>7</c:v>
                </c:pt>
                <c:pt idx="4">
                  <c:v>8</c:v>
                </c:pt>
                <c:pt idx="5">
                  <c:v>7</c:v>
                </c:pt>
                <c:pt idx="6">
                  <c:v>2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1B8-4418-BDEC-D9CCC03F3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3950024"/>
        <c:axId val="513949240"/>
      </c:barChart>
      <c:lineChart>
        <c:grouping val="standard"/>
        <c:varyColors val="0"/>
        <c:ser>
          <c:idx val="2"/>
          <c:order val="2"/>
          <c:tx>
            <c:strRef>
              <c:f>'피벗(관리영역)'!$D$16</c:f>
              <c:strCache>
                <c:ptCount val="1"/>
                <c:pt idx="0">
                  <c:v>누적비율(%)</c:v>
                </c:pt>
              </c:strCache>
            </c:strRef>
          </c:tx>
          <c:spPr>
            <a:ln w="25400"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rgbClr val="FF0000"/>
              </a:solidFill>
            </c:spPr>
          </c:marker>
          <c:dPt>
            <c:idx val="2"/>
            <c:marker>
              <c:spPr>
                <a:solidFill>
                  <a:srgbClr val="FF0000"/>
                </a:solidFill>
                <a:ln>
                  <a:solidFill>
                    <a:schemeClr val="accent1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61B8-4418-BDEC-D9CCC03F3AC0}"/>
              </c:ext>
            </c:extLst>
          </c:dPt>
          <c:cat>
            <c:strRef>
              <c:f>'피벗(관리영역)'!$A$17:$A$24</c:f>
              <c:strCache>
                <c:ptCount val="8"/>
                <c:pt idx="0">
                  <c:v>품질관리</c:v>
                </c:pt>
                <c:pt idx="1">
                  <c:v>일정관리</c:v>
                </c:pt>
                <c:pt idx="2">
                  <c:v>이슈/리스크관리</c:v>
                </c:pt>
                <c:pt idx="3">
                  <c:v>기술관리</c:v>
                </c:pt>
                <c:pt idx="4">
                  <c:v>범위관리</c:v>
                </c:pt>
                <c:pt idx="5">
                  <c:v>인력관리</c:v>
                </c:pt>
                <c:pt idx="6">
                  <c:v>의사소통관리</c:v>
                </c:pt>
                <c:pt idx="7">
                  <c:v>협력사관리</c:v>
                </c:pt>
              </c:strCache>
            </c:strRef>
          </c:cat>
          <c:val>
            <c:numRef>
              <c:f>'피벗(관리영역)'!$D$17:$D$24</c:f>
              <c:numCache>
                <c:formatCode>0.0%</c:formatCode>
                <c:ptCount val="8"/>
                <c:pt idx="0">
                  <c:v>0.3983739837398374</c:v>
                </c:pt>
                <c:pt idx="1">
                  <c:v>0.67479674796747968</c:v>
                </c:pt>
                <c:pt idx="2">
                  <c:v>0.78048780487804881</c:v>
                </c:pt>
                <c:pt idx="3">
                  <c:v>0.83739837398373984</c:v>
                </c:pt>
                <c:pt idx="4">
                  <c:v>0.90243902439024393</c:v>
                </c:pt>
                <c:pt idx="5">
                  <c:v>0.95934959349593496</c:v>
                </c:pt>
                <c:pt idx="6">
                  <c:v>0.97560975609756095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1B8-4418-BDEC-D9CCC03F3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4993096"/>
        <c:axId val="634991920"/>
      </c:lineChart>
      <c:catAx>
        <c:axId val="634993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ko-KR"/>
          </a:p>
        </c:txPr>
        <c:crossAx val="634991920"/>
        <c:crosses val="autoZero"/>
        <c:auto val="1"/>
        <c:lblAlgn val="ctr"/>
        <c:lblOffset val="100"/>
        <c:noMultiLvlLbl val="0"/>
      </c:catAx>
      <c:valAx>
        <c:axId val="634991920"/>
        <c:scaling>
          <c:orientation val="minMax"/>
          <c:max val="1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crossAx val="634993096"/>
        <c:crosses val="autoZero"/>
        <c:crossBetween val="between"/>
        <c:majorUnit val="0.2"/>
      </c:valAx>
      <c:valAx>
        <c:axId val="51394924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513950024"/>
        <c:crosses val="max"/>
        <c:crossBetween val="between"/>
      </c:valAx>
      <c:catAx>
        <c:axId val="5139500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3949240"/>
        <c:crosses val="autoZero"/>
        <c:auto val="1"/>
        <c:lblAlgn val="ctr"/>
        <c:lblOffset val="100"/>
        <c:noMultiLvlLbl val="0"/>
      </c:catAx>
      <c:spPr>
        <a:solidFill>
          <a:schemeClr val="bg1"/>
        </a:solidFill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87317-BE7C-449D-BC06-E3B3D68E074A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F70B7-A3AE-464C-AE15-CD544E1C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4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253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390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047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834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253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827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4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525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9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442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61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954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402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615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62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130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22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63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01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595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580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932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467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127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737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164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87450" y="1250950"/>
            <a:ext cx="4505325" cy="33797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93C8E-17DA-475C-8714-D5CE7DC318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899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87450" y="1250950"/>
            <a:ext cx="4505325" cy="33797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93C8E-17DA-475C-8714-D5CE7DC318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335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87450" y="1250950"/>
            <a:ext cx="4505325" cy="33797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93C8E-17DA-475C-8714-D5CE7DC318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11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486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631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742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93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796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651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103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3835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106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216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368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3779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1932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84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73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2112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0046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7965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8751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6539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96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4BB10-B91E-4D25-9FD1-6BF20BB6953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53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sz="1200" baseline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C07E74-C6B8-4A02-A583-1C7FF06D2BB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2024-08-12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32385-A5EC-494F-8305-33FCFE0F69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499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[</a:t>
            </a:r>
            <a:r>
              <a:rPr lang="ko-KR" altLang="en-US" sz="1200"/>
              <a:t>단위 테스트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결제인증</a:t>
            </a:r>
            <a:r>
              <a:rPr lang="en-US" altLang="ko-KR" sz="1200" dirty="0"/>
              <a:t>,</a:t>
            </a:r>
            <a:r>
              <a:rPr lang="ko-KR" altLang="en-US" sz="1200"/>
              <a:t> 페이북</a:t>
            </a:r>
            <a:r>
              <a:rPr lang="en-US" altLang="ko-KR" sz="1200" dirty="0"/>
              <a:t>/ISP (~4/30)</a:t>
            </a:r>
          </a:p>
          <a:p>
            <a:r>
              <a:rPr lang="ko-KR" altLang="en-US" sz="1200" dirty="0" err="1"/>
              <a:t>페이북</a:t>
            </a:r>
            <a:r>
              <a:rPr lang="ko-KR" altLang="en-US" sz="1200" dirty="0"/>
              <a:t> 회원</a:t>
            </a:r>
            <a:r>
              <a:rPr lang="en-US" altLang="ko-KR" sz="1200" dirty="0"/>
              <a:t>/</a:t>
            </a:r>
            <a:r>
              <a:rPr lang="ko-KR" altLang="en-US" sz="1200"/>
              <a:t>부가 </a:t>
            </a:r>
            <a:r>
              <a:rPr lang="en-US" altLang="ko-KR" sz="1200" dirty="0"/>
              <a:t>(~5/15)</a:t>
            </a:r>
          </a:p>
          <a:p>
            <a:r>
              <a:rPr lang="en-US" altLang="ko-KR" sz="1200" dirty="0"/>
              <a:t>Plug-in, Pc to Mobile (~5/29)</a:t>
            </a: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B7F2FC-0381-4736-9DE9-F094A875DCED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632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[</a:t>
            </a:r>
            <a:r>
              <a:rPr lang="ko-KR" altLang="en-US" sz="1200"/>
              <a:t>단위 테스트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결제인증</a:t>
            </a:r>
            <a:r>
              <a:rPr lang="en-US" altLang="ko-KR" sz="1200" dirty="0"/>
              <a:t>,</a:t>
            </a:r>
            <a:r>
              <a:rPr lang="ko-KR" altLang="en-US" sz="1200"/>
              <a:t> 페이북</a:t>
            </a:r>
            <a:r>
              <a:rPr lang="en-US" altLang="ko-KR" sz="1200" dirty="0"/>
              <a:t>/ISP (~4/30)</a:t>
            </a:r>
          </a:p>
          <a:p>
            <a:r>
              <a:rPr lang="ko-KR" altLang="en-US" sz="1200" dirty="0" err="1"/>
              <a:t>페이북</a:t>
            </a:r>
            <a:r>
              <a:rPr lang="ko-KR" altLang="en-US" sz="1200" dirty="0"/>
              <a:t> 회원</a:t>
            </a:r>
            <a:r>
              <a:rPr lang="en-US" altLang="ko-KR" sz="1200" dirty="0"/>
              <a:t>/</a:t>
            </a:r>
            <a:r>
              <a:rPr lang="ko-KR" altLang="en-US" sz="1200"/>
              <a:t>부가 </a:t>
            </a:r>
            <a:r>
              <a:rPr lang="en-US" altLang="ko-KR" sz="1200" dirty="0"/>
              <a:t>(~5/15)</a:t>
            </a:r>
          </a:p>
          <a:p>
            <a:r>
              <a:rPr lang="en-US" altLang="ko-KR" sz="1200" dirty="0"/>
              <a:t>Plug-in, Pc to Mobile (~5/29)</a:t>
            </a: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B7F2FC-0381-4736-9DE9-F094A875DCED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632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45C565-2213-4B94-A300-C5C485CFAAD5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64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41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9884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193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E7A5D4-F21C-44AE-A95A-4EE7296C6D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E7D3DD72-A510-4BD1-82D9-80770A71BFDA}"/>
              </a:ext>
            </a:extLst>
          </p:cNvPr>
          <p:cNvSpPr/>
          <p:nvPr userDrawn="1"/>
        </p:nvSpPr>
        <p:spPr>
          <a:xfrm>
            <a:off x="8568444" y="6381328"/>
            <a:ext cx="315151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975" spc="-65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975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14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3931" y="188640"/>
            <a:ext cx="8376138" cy="28803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383931" y="1412777"/>
            <a:ext cx="8376139" cy="4824536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4"/>
          </p:nvPr>
        </p:nvSpPr>
        <p:spPr>
          <a:xfrm>
            <a:off x="3124200" y="6356351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6626469" y="6356351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2B3A3-B901-46BF-AE9E-18AB3157DDC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6"/>
          </p:nvPr>
        </p:nvSpPr>
        <p:spPr>
          <a:xfrm>
            <a:off x="383931" y="548681"/>
            <a:ext cx="8376138" cy="504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27376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490538"/>
            <a:ext cx="93198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3" y="2138606"/>
            <a:ext cx="6408712" cy="470500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marR="0" indent="0" algn="l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2215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9552" y="2655962"/>
            <a:ext cx="6400800" cy="31244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marL="0" marR="0" indent="0" algn="l" defTabSz="84408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ko-KR" altLang="en-US" sz="1477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6382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4848" y="144465"/>
            <a:ext cx="8332182" cy="331787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74849" y="550260"/>
            <a:ext cx="8424863" cy="56166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22CB5-4570-49ED-BF13-73F7A1F5852D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97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73A1B-AE72-474E-9878-8491C498EE0B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136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FD5D6-1A0E-4427-8817-CABD5E39BE5F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596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E112-7C0F-4B78-ADFC-4081E505FD04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8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5CE30-F600-48EA-B808-A26FFA49E5BB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13902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732DF-286B-459C-A7AD-1B7BB8E11A15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58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8E713-7CC6-4756-A129-44C94FB5DABD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409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28358-77FE-4D01-9706-2E344B9F5AFC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037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9FD95-7B77-4D3C-B958-516623C4AD46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009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781-B685-41BD-8677-264510315605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60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D20DC-F672-4E85-9B00-BE397DEE9E12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02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352426" y="527050"/>
            <a:ext cx="84391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24219207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3" y="2138606"/>
            <a:ext cx="6408712" cy="470500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marR="0" indent="0" algn="l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2215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9552" y="2655962"/>
            <a:ext cx="6400800" cy="31244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marL="0" marR="0" indent="0" algn="l" defTabSz="84408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ko-KR" altLang="en-US" sz="1477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altLang="ko-KR" dirty="0"/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8" t="15756" r="8476" b="11523"/>
          <a:stretch/>
        </p:blipFill>
        <p:spPr bwMode="auto">
          <a:xfrm>
            <a:off x="7696039" y="536909"/>
            <a:ext cx="930565" cy="45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JHKim_96\Documents\ktds_참고자료\FW [요청] IDC 포탈 신설법인 변경에 따른 로고 및 사업자등록번호 변경\kt cloud CI_01 (Positive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1" y="549709"/>
            <a:ext cx="1527270" cy="40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5044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24083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352426" y="527050"/>
            <a:ext cx="84391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8544080" y="6585235"/>
            <a:ext cx="127920" cy="1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23" spc="-55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23" spc="-5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007956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AD01A1-E3BB-AC99-7DD6-9A36ED3E5554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4472"/>
            <a:ext cx="5644542" cy="1679949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250000"/>
              </a:lnSpc>
              <a:spcBef>
                <a:spcPts val="0"/>
              </a:spcBef>
              <a:buClrTx/>
            </a:pPr>
            <a:endParaRPr lang="en-US" altLang="ko-KR" sz="24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3978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5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91" y="3039146"/>
            <a:ext cx="152511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532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352426" y="527050"/>
            <a:ext cx="84391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47051994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8E713-7CC6-4756-A129-44C94FB5DA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 bwMode="auto">
          <a:xfrm>
            <a:off x="352426" y="527050"/>
            <a:ext cx="84391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268954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E7A5D4-F21C-44AE-A95A-4EE7296C6D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E7D3DD72-A510-4BD1-82D9-80770A71BFDA}"/>
              </a:ext>
            </a:extLst>
          </p:cNvPr>
          <p:cNvSpPr/>
          <p:nvPr userDrawn="1"/>
        </p:nvSpPr>
        <p:spPr>
          <a:xfrm>
            <a:off x="8568444" y="6381328"/>
            <a:ext cx="315151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975" spc="-65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975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33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70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2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731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349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428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3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657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57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063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21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319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47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533848" y="537808"/>
            <a:ext cx="810830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8545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87C25C1-8442-489A-AF1A-E580C470D7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7C429925-B39D-45BC-B658-20D5C42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549277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19A3D46A-9087-41B3-8F2F-ECCEFAA088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2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A7827593-FF00-42F3-B265-F7D7EEC624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7D3DD72-A510-4BD1-82D9-80770A71BFDA}"/>
              </a:ext>
            </a:extLst>
          </p:cNvPr>
          <p:cNvSpPr/>
          <p:nvPr/>
        </p:nvSpPr>
        <p:spPr>
          <a:xfrm>
            <a:off x="8597373" y="6400616"/>
            <a:ext cx="3058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900" spc="-60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900" dirty="0">
              <a:solidFill>
                <a:srgbClr val="4C4C4E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2E2038A6-5149-4C64-AAED-DFDFFBADF0BF}"/>
              </a:ext>
            </a:extLst>
          </p:cNvPr>
          <p:cNvSpPr/>
          <p:nvPr userDrawn="1"/>
        </p:nvSpPr>
        <p:spPr>
          <a:xfrm>
            <a:off x="310662" y="6400616"/>
            <a:ext cx="3029862" cy="20589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/>
            <a:r>
              <a:rPr lang="ko-KR" altLang="en-US" sz="738" dirty="0" err="1">
                <a:solidFill>
                  <a:srgbClr val="4C4C4E"/>
                </a:solidFill>
                <a:latin typeface="Malgun Gothic"/>
                <a:cs typeface="Malgun Gothic"/>
              </a:rPr>
              <a:t>기술혁신단</a:t>
            </a:r>
            <a:r>
              <a:rPr lang="ko-KR" altLang="en-US" sz="738" dirty="0">
                <a:solidFill>
                  <a:srgbClr val="4C4C4E"/>
                </a:solidFill>
                <a:latin typeface="Malgun Gothic"/>
                <a:cs typeface="Malgun Gothic"/>
              </a:rPr>
              <a:t> 기술</a:t>
            </a:r>
            <a:r>
              <a:rPr lang="en-US" altLang="ko-KR" sz="738" dirty="0" err="1">
                <a:solidFill>
                  <a:srgbClr val="4C4C4E"/>
                </a:solidFill>
                <a:latin typeface="Malgun Gothic"/>
                <a:cs typeface="Malgun Gothic"/>
              </a:rPr>
              <a:t>CoE</a:t>
            </a:r>
            <a:r>
              <a:rPr lang="ko-KR" altLang="en-US" sz="738" dirty="0">
                <a:solidFill>
                  <a:srgbClr val="4C4C4E"/>
                </a:solidFill>
                <a:latin typeface="Malgun Gothic"/>
                <a:cs typeface="Malgun Gothic"/>
              </a:rPr>
              <a:t>담당 </a:t>
            </a:r>
            <a:r>
              <a:rPr lang="en-US" altLang="ko-KR" sz="738" dirty="0">
                <a:solidFill>
                  <a:srgbClr val="4C4C4E"/>
                </a:solidFill>
                <a:latin typeface="Malgun Gothic"/>
                <a:cs typeface="Malgun Gothic"/>
              </a:rPr>
              <a:t>QA</a:t>
            </a:r>
            <a:r>
              <a:rPr lang="ko-KR" altLang="en-US" sz="738" dirty="0">
                <a:solidFill>
                  <a:srgbClr val="4C4C4E"/>
                </a:solidFill>
                <a:latin typeface="Malgun Gothic"/>
                <a:cs typeface="Malgun Gothic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1836443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491">
          <p15:clr>
            <a:srgbClr val="FBAE40"/>
          </p15:clr>
        </p15:guide>
        <p15:guide id="4" pos="5749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3931" y="188640"/>
            <a:ext cx="8376138" cy="28803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383931" y="1412777"/>
            <a:ext cx="8376139" cy="4824536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4"/>
          </p:nvPr>
        </p:nvSpPr>
        <p:spPr>
          <a:xfrm>
            <a:off x="3124200" y="6356351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6626469" y="6356351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2B3A3-B901-46BF-AE9E-18AB3157DDC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6"/>
          </p:nvPr>
        </p:nvSpPr>
        <p:spPr>
          <a:xfrm>
            <a:off x="383931" y="548681"/>
            <a:ext cx="8376138" cy="504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019523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DCA647-C3D7-4188-BFE5-F2CE96038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" y="432"/>
            <a:ext cx="9143473" cy="6857143"/>
          </a:xfrm>
          <a:prstGeom prst="rect">
            <a:avLst/>
          </a:prstGeom>
          <a:solidFill>
            <a:srgbClr val="DFDED6"/>
          </a:solidFill>
        </p:spPr>
      </p:pic>
      <p:pic>
        <p:nvPicPr>
          <p:cNvPr id="6" name="Picture 2" descr="D:\총무업무(년도별)\홍보업무\2017 홍보\2017 ci 교체 가이드\KT 그룹사 CIBI 활용파일 V5.0\그룹사 CI\기본형_Full color\kt ds_기본형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42" y="3053904"/>
            <a:ext cx="2059706" cy="83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8750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5FF747FD-8E98-43A1-9756-5EBC4FBFDC2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C4C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D1E2319-EC79-4E93-B6B4-ED36E525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549277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308" b="1" u="none" spc="-55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2700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63941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008BA-31F4-721D-9CC2-37FFDC9E6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603E52-2B32-73AD-3232-9BDBC067B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1F367-EBC9-00D4-82F2-BA5C38F97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6B08E0-2950-5DD3-3697-5C48A73A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F4DD9-FFAD-9902-1929-684AD70D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582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6F429-D0AD-3E1B-1DE6-080C0353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2A2B1-DBA7-32AC-556A-87AB0A3EE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C2DC1-ACA9-3B80-10DB-E57D5FDF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61CD6-50D6-5884-386D-DFAF10498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1F96E2-8EA9-844A-D49F-67F6142F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239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9ADA0-6E86-4EDA-F4B0-8AECF2FD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67FFDD-7ED7-9167-FA26-AFFB206DF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9DDAE3-21CD-AF6D-0821-2A33C569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54E0A-3A25-71C9-003B-9C77EB5F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23F69-BF11-E0E8-2524-58CF0DE4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70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45A7F-151D-D319-6BFD-D5BB8128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38BF3-203C-5993-AEC2-EC8F3FDFA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5BB894-79C2-07B4-4533-4C9DC47CF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7A6F94-441E-2E36-AA42-539B325C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2CF21-5CB8-33DC-CA19-26B002B64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FF77CD-E359-981E-CC53-7B0B4216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790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9F89B-EF97-3FD6-2007-31462BE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A69CA-F653-6707-7C77-B40BE9B1C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50E700-4D3D-13BC-B767-3927DD30B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21535D-37E6-ECDE-28C7-A1556F563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589DDE-0136-9CF4-BD5E-D5A9EB00F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DF0456-57E0-AC0A-6CFC-8A3A3D90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454601-ECBD-ADAA-1300-7C6262BF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1DB674-F44D-04EF-8776-73AEEBA5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0418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23519-0B90-6FDC-A800-9128AB00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27DFE6-503D-72CD-F1DB-95665D71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71A267-A145-E60A-6A2D-73716762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335550-8CC1-598C-6236-B7F587BF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5781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4EDE2F-D4CA-48B6-6FFD-6E011DC13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AD856C-DC9F-1256-4431-FE85EE94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66134C-3C1F-7A3C-3600-7F07FBB1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23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6320A-9C7A-8B2F-C59C-693797F2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7EF436-240C-BB81-DD0D-420F8A6AD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960095-6C3A-830B-0A04-06A95CFE5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5E8A17-E79C-4CEC-0E8A-2A87B03EC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840175-2737-B81D-87AC-3D3380B9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5A7322-5402-2F9C-6BC3-E9AED3CA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038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FE105-A39E-0BE2-5BCA-58C6CBA3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EDBB38-216F-A1B2-05D0-F3404C5BF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B0F154-C024-B094-B1ED-8085753E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BB365-0FC1-4E4A-2E50-7648AE8A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C057B7-82BC-11F9-E9AA-04F070AD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2B0DC6-5F1F-A44A-6D44-642D8516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14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96BF5-273D-9ED0-5BCC-950B6908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62878-EEAA-DABA-6D36-974AFD05C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0737C-A42A-54AF-2FD6-C04B78AA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B2213-1188-44D6-F544-277DFF4F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0631F8-BB84-F133-310D-08C923A4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6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B9FA96F-1819-5693-A06C-E62563B3CFE4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4472"/>
            <a:ext cx="5644542" cy="1756947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250000"/>
              </a:lnSpc>
              <a:spcBef>
                <a:spcPts val="0"/>
              </a:spcBef>
              <a:buClrTx/>
            </a:pPr>
            <a:endParaRPr lang="en-US" altLang="ko-KR" sz="24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6818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06DE78-6E2C-E549-D99F-70F3FCAC6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1772E3-9F21-B8A9-78AC-71D5435A2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5736C-8F2E-C14E-E7F4-F9373F83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FCBD2-E879-37CB-F6CA-21C1BDD40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663B3-AABC-A5A4-E670-404BD9E9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04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82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8437-DC39-0E30-C901-5A10DBC8423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4472"/>
            <a:ext cx="5644542" cy="1756947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250000"/>
              </a:lnSpc>
              <a:spcBef>
                <a:spcPts val="0"/>
              </a:spcBef>
              <a:buClrTx/>
            </a:pPr>
            <a:endParaRPr lang="en-US" altLang="ko-KR" sz="24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583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3355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DC0342C-13BF-4E06-9485-F374EECB82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4C26D5B-9FD7-656F-2A8C-ADFDA6E89FEC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4472"/>
            <a:ext cx="5644542" cy="1756947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250000"/>
              </a:lnSpc>
              <a:spcBef>
                <a:spcPts val="0"/>
              </a:spcBef>
              <a:buClrTx/>
            </a:pPr>
            <a:endParaRPr lang="en-US" altLang="ko-KR" sz="24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2232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DDC0342C-13BF-4E06-9485-F374EECB8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3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75139" y="144464"/>
            <a:ext cx="833217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큰 제목 </a:t>
            </a:r>
            <a:r>
              <a:rPr lang="en-US" altLang="ko-KR"/>
              <a:t>[</a:t>
            </a:r>
            <a:r>
              <a:rPr lang="ko-KR" altLang="en-US"/>
              <a:t>맑은 고딕 </a:t>
            </a:r>
            <a:r>
              <a:rPr lang="en-US" altLang="ko-KR"/>
              <a:t>bold, 14pt]</a:t>
            </a:r>
            <a:endParaRPr lang="ko-KR" altLang="en-US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68923" y="549275"/>
            <a:ext cx="8197362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 </a:t>
            </a:r>
            <a:r>
              <a:rPr lang="en-US" altLang="ko-KR"/>
              <a:t>bold, 14pt]</a:t>
            </a:r>
            <a:endParaRPr lang="ko-KR" altLang="en-US"/>
          </a:p>
          <a:p>
            <a:pPr lvl="1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  <a:endParaRPr lang="ko-KR" altLang="en-US"/>
          </a:p>
          <a:p>
            <a:pPr lvl="2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</a:p>
          <a:p>
            <a:pPr lvl="3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</a:p>
          <a:p>
            <a:pPr lvl="4"/>
            <a:endParaRPr lang="en-US" altLang="ko-KR"/>
          </a:p>
          <a:p>
            <a:pPr lvl="4"/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8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83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353158" y="527050"/>
            <a:ext cx="84391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7263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1292" b="1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22041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44083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66124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88165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09556" indent="-209556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"/>
        <a:defRPr sz="1292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86871" indent="-169989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"/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542206" indent="-115769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맑은 고딕" pitchFamily="50" charset="-127"/>
        <a:buChar char="-"/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704868" indent="-131888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§"/>
        <a:tabLst>
          <a:tab pos="665301" algn="l"/>
        </a:tabLst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99066" indent="-108441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75139" y="144464"/>
            <a:ext cx="833217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큰 제목 </a:t>
            </a:r>
            <a:r>
              <a:rPr lang="en-US" altLang="ko-KR" dirty="0"/>
              <a:t>[</a:t>
            </a:r>
            <a:r>
              <a:rPr lang="ko-KR" altLang="en-US" dirty="0"/>
              <a:t>맑은 고딕 </a:t>
            </a:r>
            <a:r>
              <a:rPr lang="en-US" altLang="ko-KR" dirty="0"/>
              <a:t>bold, 14pt]</a:t>
            </a:r>
            <a:endParaRPr lang="ko-KR" altLang="en-US" dirty="0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68923" y="549275"/>
            <a:ext cx="8197362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기본 문자열 </a:t>
            </a:r>
            <a:r>
              <a:rPr lang="en-US" altLang="ko-KR" dirty="0"/>
              <a:t>[</a:t>
            </a:r>
            <a:r>
              <a:rPr lang="ko-KR" altLang="en-US" dirty="0"/>
              <a:t>맑은 고딕 </a:t>
            </a:r>
            <a:r>
              <a:rPr lang="en-US" altLang="ko-KR" dirty="0"/>
              <a:t>bold, 14pt]</a:t>
            </a:r>
            <a:endParaRPr lang="ko-KR" altLang="en-US" dirty="0"/>
          </a:p>
          <a:p>
            <a:pPr lvl="1"/>
            <a:r>
              <a:rPr lang="ko-KR" altLang="en-US" dirty="0"/>
              <a:t>기본 문자열 </a:t>
            </a:r>
            <a:r>
              <a:rPr lang="en-US" altLang="ko-KR" dirty="0"/>
              <a:t>[</a:t>
            </a:r>
            <a:r>
              <a:rPr lang="ko-KR" altLang="en-US" dirty="0"/>
              <a:t>맑은 고딕</a:t>
            </a:r>
            <a:r>
              <a:rPr lang="en-US" altLang="ko-KR" dirty="0"/>
              <a:t>, 12pt]</a:t>
            </a:r>
            <a:endParaRPr lang="ko-KR" altLang="en-US" dirty="0"/>
          </a:p>
          <a:p>
            <a:pPr lvl="2"/>
            <a:r>
              <a:rPr lang="ko-KR" altLang="en-US" dirty="0"/>
              <a:t>기본 문자열 </a:t>
            </a:r>
            <a:r>
              <a:rPr lang="en-US" altLang="ko-KR" dirty="0"/>
              <a:t>[</a:t>
            </a:r>
            <a:r>
              <a:rPr lang="ko-KR" altLang="en-US" dirty="0"/>
              <a:t>맑은 고딕</a:t>
            </a:r>
            <a:r>
              <a:rPr lang="en-US" altLang="ko-KR" dirty="0"/>
              <a:t>, 12pt]</a:t>
            </a:r>
          </a:p>
          <a:p>
            <a:pPr lvl="3"/>
            <a:r>
              <a:rPr lang="ko-KR" altLang="en-US" dirty="0"/>
              <a:t>기본 문자열 </a:t>
            </a:r>
            <a:r>
              <a:rPr lang="en-US" altLang="ko-KR" dirty="0"/>
              <a:t>[</a:t>
            </a:r>
            <a:r>
              <a:rPr lang="ko-KR" altLang="en-US" dirty="0"/>
              <a:t>맑은 고딕</a:t>
            </a:r>
            <a:r>
              <a:rPr lang="en-US" altLang="ko-KR" dirty="0"/>
              <a:t>, 12pt]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8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83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21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28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1292" b="1" kern="1200" dirty="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22041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44083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66124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88165" algn="l" rtl="0" fontAlgn="base" latinLnBrk="1">
        <a:spcBef>
          <a:spcPct val="0"/>
        </a:spcBef>
        <a:spcAft>
          <a:spcPct val="0"/>
        </a:spcAft>
        <a:defRPr sz="1292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09556" indent="-209556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"/>
        <a:defRPr sz="1292" b="1" kern="120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1pPr>
      <a:lvl2pPr marL="386871" indent="-169989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"/>
        <a:defRPr sz="1108" kern="120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2pPr>
      <a:lvl3pPr marL="542206" indent="-115769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맑은 고딕" pitchFamily="50" charset="-127"/>
        <a:buChar char="-"/>
        <a:defRPr sz="1108" kern="120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3pPr>
      <a:lvl4pPr marL="704868" indent="-131888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§"/>
        <a:tabLst>
          <a:tab pos="665301" algn="l"/>
        </a:tabLst>
        <a:defRPr sz="1108" kern="1200"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99066" indent="-108441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defRPr sz="1108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  <p15:guide id="3" pos="491">
          <p15:clr>
            <a:srgbClr val="F26B43"/>
          </p15:clr>
        </p15:guide>
        <p15:guide id="4" pos="5749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6A3027-30C9-103B-BE13-4C4BDA74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4F96D-BBF2-FD71-F3CF-2A7B5B847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6A9BC-F69C-EE40-1DBE-B8D4A24D1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459F6E-760D-4DF3-A0F0-22AB5DE83297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3003F-750C-0DC7-8435-42D8558EB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9E403F-3CC7-9C6C-9D08-CACB363FE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BB8C7E-0E28-4587-94EC-CCE11F586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1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4"/>
          <p:cNvSpPr txBox="1">
            <a:spLocks/>
          </p:cNvSpPr>
          <p:nvPr/>
        </p:nvSpPr>
        <p:spPr bwMode="black">
          <a:xfrm>
            <a:off x="250225" y="1582058"/>
            <a:ext cx="8661087" cy="48818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FB34D"/>
              </a:buClr>
              <a:buSzPct val="75000"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 B2C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시스템의 특성을 고려한 테스트 수행계획 수립 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차세대 시스템의 핵심 업무인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집중적으로 테스트 할 수 있는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가지 방안을 기술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313E5-64EE-C0F4-1D4F-510B946CAC05}"/>
              </a:ext>
            </a:extLst>
          </p:cNvPr>
          <p:cNvSpPr txBox="1"/>
          <p:nvPr/>
        </p:nvSpPr>
        <p:spPr>
          <a:xfrm>
            <a:off x="232688" y="1654698"/>
            <a:ext cx="867862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B2C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시스템의 특성상 사용자 경험과 거래의 안정성이 매우 중요합니다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차세대 시스템의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업무에 집중하는 테스트 계획을 수립할 때는 다양한 측면에서 철저하게 접근해야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 세 가지 방안을 고려할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 테스트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(Functional Testing)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 테스트는 시스템이 요구사항에 맞게 동작하는지를 확인하는 기본적인 테스트입니다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시스템의 기능 테스트는 다음과 같은 부분을 포함할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다양한 결제 수단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직불카드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 결제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전자지갑 등 다양한 결제 수단이 정상적으로 작동하는지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거래 승인 및 거절 처리**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거래가 승인되거나 거절될 때 각 시나리오가 올바르게 처리되는지 테스트합니다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환불 및 취소 처리**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후 환불 요청이나 취소 요청이 제대로 처리되는지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할인 및 프로모션 코드 적용**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 할인 코드나 쿠폰이 정확하게 적용되는지 테스트합니다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부하 테스트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(Load Testing)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부하 테스트는 시스템이 대규모 트래픽에서 얼마나 안정적으로 동작하는지를 평가합니다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프로세스의 부하 테스트는 다음과 같은 요소를 포함할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동시 사용자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여러 사용자가 동시에 결제 절차를 수행하는 시나리오를 설정하여 시스템이 안정적으로 대응하는지 검증합니다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거래 처리 속도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동시에 많은 거래가 이루어질 때 시스템의 반응 시간과 처리 속도를 측정합니다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최대 용량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시스템이 처리할 수 있는 최대 거래 수를 파악하고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 한계점을 넘을 때의 시스템 반응을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 테스트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(Security Testing)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시스템은 금전적 거래가 일어나는 민감한 부분이므로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 테스트는 필수적입니다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다음과 같은 보안 측면을 집중적으로 테스트할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 암호화 확인**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과정에서 데이터가 안전하게 암호화되어 전송되는지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취약점 스캐닝 및 펜 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일반적인 웹 취약점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SQL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삽입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XSS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뿐만 아니라 심화 펜 테스트를 통해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시스템의 보안 취약점을 탐지합니다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정보 보호**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정보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지불 카드 번호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CVV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 시스템 내에서 안전하게 저장 및 처리되는지 검토합니다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 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 및 권한 부여**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시스템에 접근하고 결제를 처리할 수 있는 사용자 및 관리자 권한이 적절하게 설정되어 있는지 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 세 가지 방안을 통해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B2C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 시스템의 기능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보안을 철저히 검증하고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사용자에게 안정적이고 신뢰할 수 있는 결제 서비스를 제공할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8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3.</a:t>
            </a:r>
            <a:r>
              <a:rPr lang="ko-KR" altLang="en-US" dirty="0">
                <a:latin typeface="+mn-ea"/>
              </a:rPr>
              <a:t> 단계별 수행 개요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/>
              <a:t>I. </a:t>
            </a:r>
            <a:r>
              <a:rPr lang="ko-KR" altLang="en-US" sz="1200" i="1" dirty="0"/>
              <a:t>테스트 개요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48680"/>
            <a:ext cx="8474305" cy="648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단위테스트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As-Is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연계테스트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To-Be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연계테스트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이행테스트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 연계테스트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QA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통합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인수테스트를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포함하여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단계로 구분하여 진행합니다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 </a:t>
            </a:r>
          </a:p>
        </p:txBody>
      </p:sp>
      <p:graphicFrame>
        <p:nvGraphicFramePr>
          <p:cNvPr id="111" name="표 110"/>
          <p:cNvGraphicFramePr>
            <a:graphicFrameLocks noGrp="1"/>
          </p:cNvGraphicFramePr>
          <p:nvPr/>
        </p:nvGraphicFramePr>
        <p:xfrm>
          <a:off x="240990" y="1263078"/>
          <a:ext cx="8640000" cy="5309218"/>
        </p:xfrm>
        <a:graphic>
          <a:graphicData uri="http://schemas.openxmlformats.org/drawingml/2006/table">
            <a:tbl>
              <a:tblPr firstRow="1" firstCol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444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 내용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수행 일정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주체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진입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조건</a:t>
                      </a:r>
                      <a:endParaRPr lang="ko-KR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환경</a:t>
                      </a:r>
                      <a:endParaRPr lang="ko-KR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산출물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Task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일자</a:t>
                      </a:r>
                      <a:endParaRPr lang="ko-KR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5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단위테스트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단위 모듈</a:t>
                      </a: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(UI/Function)</a:t>
                      </a:r>
                      <a:r>
                        <a:rPr lang="ko-KR" altLang="en-US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기능 검증</a:t>
                      </a:r>
                      <a:endParaRPr lang="en-US" altLang="ko-KR" sz="11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- </a:t>
                      </a:r>
                      <a:r>
                        <a:rPr lang="ko-KR" altLang="en-US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입출력 정상 동작 확인 </a:t>
                      </a:r>
                      <a:endParaRPr lang="en-US" altLang="ko-KR" sz="1100" b="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인터페이스 정상 동작 확인</a:t>
                      </a:r>
                      <a:endParaRPr lang="en-US" altLang="ko-KR" sz="1100" b="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07/13~09/18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개발자</a:t>
                      </a:r>
                      <a:b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Local /</a:t>
                      </a:r>
                    </a:p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개발</a:t>
                      </a:r>
                      <a:endParaRPr lang="ko-KR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</a:t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7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As-Is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연계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As-Is </a:t>
                      </a:r>
                      <a:r>
                        <a:rPr lang="ko-KR" altLang="en-US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대외 대응개발 검증</a:t>
                      </a: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(0</a:t>
                      </a:r>
                      <a:r>
                        <a:rPr lang="ko-KR" altLang="en-US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1100" b="1" spc="-6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오픈대응</a:t>
                      </a: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- As-Is </a:t>
                      </a:r>
                      <a:r>
                        <a:rPr lang="ko-KR" altLang="en-US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대외 데몬 </a:t>
                      </a: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&lt;-&gt; </a:t>
                      </a:r>
                      <a:r>
                        <a:rPr lang="en-US" altLang="ko-KR" sz="1100" b="0" kern="100" spc="-6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AnyLink</a:t>
                      </a: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&lt;-&gt; </a:t>
                      </a:r>
                      <a:r>
                        <a:rPr lang="ko-KR" altLang="en-US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대외</a:t>
                      </a:r>
                      <a:r>
                        <a:rPr lang="en-US" altLang="ko-KR" sz="1100" b="0" kern="100" spc="-6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endParaRPr lang="en-US" altLang="ko-KR" sz="1100" b="0" kern="100" spc="-6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</a:t>
                      </a:r>
                      <a:r>
                        <a:rPr lang="en-US" altLang="ko-KR" sz="1100" b="0" kern="100" spc="-6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ko-KR" altLang="en-US" sz="1100" b="0" kern="100" spc="-6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인터페이스 검증</a:t>
                      </a:r>
                      <a:endParaRPr lang="en-US" altLang="ko-KR" sz="1100" b="0" kern="100" spc="-6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09/01~09/18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  <a:endParaRPr 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TBD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449">
                <a:tc gridSpan="8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0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차 오픈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(09/25) – As-Is 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대외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1" kern="100" spc="-60" baseline="0" dirty="0" err="1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AnyLink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연결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endParaRPr lang="en-US" altLang="ko-KR" sz="1200" b="1" kern="100" spc="-60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95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To-Be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연계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To-Be </a:t>
                      </a: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대외 개발 검증</a:t>
                      </a: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</a:t>
                      </a: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2</a:t>
                      </a: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1100" b="1" kern="100" spc="-6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오픈대응</a:t>
                      </a: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11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- 1</a:t>
                      </a:r>
                      <a:r>
                        <a:rPr lang="ko-KR" altLang="en-US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spc="-6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카드사등</a:t>
                      </a:r>
                      <a:r>
                        <a:rPr lang="ko-KR" altLang="en-US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연결</a:t>
                      </a:r>
                      <a:endParaRPr lang="en-US" altLang="ko-KR" sz="1100" b="0" spc="-6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- 2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VAN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 연결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대외오픈</a:t>
                      </a:r>
                      <a:endParaRPr lang="en-US" altLang="ko-KR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계획수립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09/01~09/11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  <a:endParaRPr lang="ko-KR" sz="1100" kern="100" spc="0" baseline="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0</a:t>
                      </a: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단계오픈</a:t>
                      </a: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</a:t>
                      </a: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단위시험</a:t>
                      </a:r>
                      <a:endParaRPr lang="en-US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종료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TBD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09/21~10/06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09/21~10/13</a:t>
                      </a:r>
                      <a:endParaRPr lang="en-US" altLang="ko-KR" sz="1100" b="0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449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차 오픈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(10/07) – To-BE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="1" kern="100" spc="-60" baseline="0" dirty="0" err="1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카드사등</a:t>
                      </a:r>
                      <a:r>
                        <a:rPr lang="ko-KR" altLang="en-US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연결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   2</a:t>
                      </a:r>
                      <a:r>
                        <a:rPr lang="ko-KR" altLang="en-US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차 오픈</a:t>
                      </a:r>
                      <a:r>
                        <a:rPr lang="en-US" altLang="ko-KR" sz="1100" b="1" kern="100" spc="-60" baseline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(10/14) 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– To-Be VAN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사 연결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altLang="ko-KR" sz="1200" b="0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spc="-100" baseline="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86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이행테스트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이행 검증</a:t>
                      </a:r>
                      <a:endParaRPr lang="en-US" altLang="ko-KR" sz="11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이행 스크립트 검증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이행 시간 검증 및 최적화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이행방안</a:t>
                      </a:r>
                      <a:endParaRPr lang="en-US" altLang="ko-KR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수립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08/24~09/04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-10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Mig</a:t>
                      </a:r>
                      <a:r>
                        <a:rPr lang="en-US" altLang="ko-KR" sz="1100" kern="10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DB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이행테스트</a:t>
                      </a:r>
                      <a:endParaRPr lang="en-US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09/28~10/23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65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배치연계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테스트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1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대외 연계 배치 검증</a:t>
                      </a:r>
                      <a:endParaRPr lang="en-US" altLang="ko-KR" sz="11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</a:t>
                      </a:r>
                      <a:r>
                        <a:rPr lang="ko-KR" altLang="en-US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기관별 대외연계 배치 검증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10/12~11/06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-10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TBD</a:t>
                      </a:r>
                      <a:endParaRPr lang="ko-KR" sz="1100" kern="100" spc="-150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br>
                        <a:rPr lang="en-US" altLang="ko-KR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alt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638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QA</a:t>
                      </a: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</a:t>
                      </a:r>
                      <a: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인수</a:t>
                      </a:r>
                      <a:b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테스트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1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ko-KR" altLang="en-US" sz="1100" b="1" kern="10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관점의 주요 기능 검증</a:t>
                      </a:r>
                      <a:endParaRPr lang="en-US" altLang="ko-KR" sz="1100" b="1" kern="100" spc="-6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en-US" altLang="ko-KR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 </a:t>
                      </a:r>
                      <a:r>
                        <a:rPr lang="ko-KR" altLang="en-US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주요 기능에 대한 정상 동작 검증</a:t>
                      </a:r>
                      <a:endParaRPr kumimoji="0" lang="ko-KR" altLang="en-US" sz="11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시나리오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09/21~09/29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1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b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b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결함 조치완료</a:t>
                      </a:r>
                      <a:endParaRPr lang="ko-KR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TBD</a:t>
                      </a:r>
                      <a:endParaRPr lang="en-US" altLang="ko-KR" sz="11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QA</a:t>
                      </a: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endParaRPr lang="en-US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1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100" b="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1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10/05~11/06</a:t>
                      </a:r>
                      <a:endParaRPr lang="en-US" altLang="ko-KR" sz="1100" b="0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638">
                <a:tc gridSpan="8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최종 오픈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(11/09) –  DB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이행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표준화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암호화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), </a:t>
                      </a:r>
                      <a:r>
                        <a:rPr lang="ko-KR" altLang="en-US" sz="1100" b="1" kern="100" spc="-60" dirty="0" err="1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대외계</a:t>
                      </a: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배치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endParaRPr kumimoji="0" lang="ko-KR" altLang="en-US" sz="11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alt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539576" y="1772816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9576" y="2339915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9576" y="422108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9576" y="494119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9576" y="3212976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9576" y="5517256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62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4.</a:t>
            </a:r>
            <a:r>
              <a:rPr lang="ko-KR" altLang="en-US" dirty="0">
                <a:latin typeface="+mn-ea"/>
              </a:rPr>
              <a:t> 주요 </a:t>
            </a:r>
            <a:r>
              <a:rPr lang="en-US" altLang="ko-KR" dirty="0">
                <a:latin typeface="+mn-ea"/>
              </a:rPr>
              <a:t>Milestone(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/>
              <a:t>I. </a:t>
            </a:r>
            <a:r>
              <a:rPr lang="ko-KR" altLang="en-US" sz="1200" i="1" dirty="0"/>
              <a:t>테스트 개요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48680"/>
            <a:ext cx="8474305" cy="5616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테스트 주요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Milestone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은 아래와 같습니다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  <a:sym typeface="Wingdings" pitchFamily="2" charset="2"/>
              </a:rPr>
              <a:t> 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2600" y="1259706"/>
            <a:ext cx="1080000" cy="224130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주요</a:t>
            </a:r>
            <a:endParaRPr kumimoji="1" lang="en-US" altLang="ko-KR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Milestone</a:t>
            </a:r>
            <a:endParaRPr kumimoji="1" lang="ko-KR" alt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496610" y="1259707"/>
          <a:ext cx="7343999" cy="225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4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49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8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568624" y="1861171"/>
            <a:ext cx="4392000" cy="43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단위 테스트 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(UT)</a:t>
            </a:r>
            <a:r>
              <a:rPr kumimoji="1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4/6~5/31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63982" y="2358454"/>
            <a:ext cx="2143922" cy="43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결제 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Logic 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(PLT)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4/6~4/30</a:t>
            </a:r>
            <a:endParaRPr kumimoji="1" lang="ko-KR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32040" y="2358454"/>
            <a:ext cx="1044000" cy="4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 테스트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(SIT)</a:t>
            </a:r>
          </a:p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5/18~5/29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057333" y="2358454"/>
            <a:ext cx="1044000" cy="43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 테스트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(SIT)</a:t>
            </a:r>
          </a:p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6/1~6/12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172288" y="2358454"/>
            <a:ext cx="1224136" cy="43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 테스트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(UAT)</a:t>
            </a:r>
          </a:p>
          <a:p>
            <a:pPr marL="0" marR="0" lvl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6/15~6/29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234328" y="2855737"/>
            <a:ext cx="4428000" cy="252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성능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가용성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테스트 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4/27~6/19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97191" y="1835771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★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전환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6/30</a:t>
            </a:r>
            <a:endParaRPr kumimoji="1" lang="ko-KR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72480" y="5589240"/>
            <a:ext cx="8547042" cy="864096"/>
          </a:xfrm>
          <a:prstGeom prst="roundRect">
            <a:avLst>
              <a:gd name="adj" fmla="val 8285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1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요청 사항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40980" y="5676250"/>
            <a:ext cx="2498797" cy="690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[UT] BC Card </a:t>
            </a:r>
            <a:r>
              <a:rPr kumimoji="1" lang="en-US" altLang="ko-KR" sz="1200" b="0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Ruleset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확보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(Sparrow)</a:t>
            </a: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기타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Plug-in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 일정 준수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81459" y="5676250"/>
            <a:ext cx="3110822" cy="690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[SIT]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대외 카드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/VAN/PG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 등 연동 협조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[SIT]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환경 지원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(QR,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교통카드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NFC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등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2480" y="3717032"/>
            <a:ext cx="8547992" cy="1656184"/>
          </a:xfrm>
          <a:prstGeom prst="roundRect">
            <a:avLst>
              <a:gd name="adj" fmla="val 8285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1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준비 사항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424608" y="3897052"/>
            <a:ext cx="2664295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공통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단계 별 일정 협의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R&amp;R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정의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[PLT]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명세서 작성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검증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[PLT]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불가 항목 식별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[PLT]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데이터 확보 방안 검토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954005" y="3897052"/>
            <a:ext cx="3426307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공통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데이터 확보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공통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BC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요구사항 시나리오 점검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(5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 초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[SIT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BC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현업 참여 협의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성능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가용성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환경 구성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목표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0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임계치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</a:t>
            </a: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취약점 이행 조치</a:t>
            </a:r>
            <a:endParaRPr kumimoji="1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36296" y="3897052"/>
            <a:ext cx="1533861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[UAT] </a:t>
            </a:r>
            <a:r>
              <a:rPr kumimoji="1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 교육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923928" y="3753336"/>
            <a:ext cx="0" cy="270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164288" y="3753336"/>
            <a:ext cx="0" cy="270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2372904" y="2124074"/>
            <a:ext cx="3528000" cy="137649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Secure Coding </a:t>
            </a:r>
            <a:r>
              <a:rPr kumimoji="1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점검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(Sparrow) – </a:t>
            </a:r>
            <a:r>
              <a:rPr kumimoji="1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매주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수시 검증</a:t>
            </a:r>
            <a:endParaRPr kumimoji="1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9912" y="2348880"/>
            <a:ext cx="1080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▼ 테스트</a:t>
            </a:r>
            <a:endParaRPr kumimoji="1" lang="en-US" altLang="ko-KR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시나리오 점검</a:t>
            </a:r>
            <a:endParaRPr kumimoji="1" lang="en-US" altLang="ko-KR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48264" y="1988931"/>
            <a:ext cx="1130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▼ 사용자 교육</a:t>
            </a:r>
            <a:endParaRPr kumimoji="1" lang="en-US" altLang="ko-KR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6550" y="3171448"/>
            <a:ext cx="1287698" cy="252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보안 테스트</a:t>
            </a:r>
            <a:r>
              <a:rPr kumimoji="1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5/25~6/10</a:t>
            </a:r>
          </a:p>
        </p:txBody>
      </p:sp>
    </p:spTree>
    <p:extLst>
      <p:ext uri="{BB962C8B-B14F-4D97-AF65-F5344CB8AC3E}">
        <p14:creationId xmlns:p14="http://schemas.microsoft.com/office/powerpoint/2010/main" val="246310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833278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844083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개요 및 전략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17990" y="1567962"/>
            <a:ext cx="1038763" cy="29907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  <a:endParaRPr kumimoji="1" lang="en-US" altLang="ko-KR" sz="101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447961" y="1567963"/>
            <a:ext cx="7373403" cy="299076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6462" bIns="66462" rtlCol="0" anchor="t"/>
          <a:lstStyle/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테스트 단계별 범위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수행내용 정의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수행을 위한 조직 및 역할 정의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수행과 결함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진척 관리 방안 정립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637886" y="2431966"/>
            <a:ext cx="864000" cy="498462"/>
          </a:xfrm>
          <a:prstGeom prst="roundRect">
            <a:avLst>
              <a:gd name="adj" fmla="val 6446"/>
            </a:avLst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계획 수립</a:t>
            </a:r>
          </a:p>
        </p:txBody>
      </p:sp>
      <p:sp>
        <p:nvSpPr>
          <p:cNvPr id="57" name="Rectangle 125" descr="배경7"/>
          <p:cNvSpPr>
            <a:spLocks noChangeArrowheads="1"/>
          </p:cNvSpPr>
          <p:nvPr/>
        </p:nvSpPr>
        <p:spPr bwMode="gray">
          <a:xfrm>
            <a:off x="2611259" y="2465197"/>
            <a:ext cx="897231" cy="432000"/>
          </a:xfrm>
          <a:prstGeom prst="flowChartDocument">
            <a:avLst/>
          </a:prstGeom>
          <a:solidFill>
            <a:srgbClr val="FF5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-46" normalizeH="0" baseline="0" noProof="0" dirty="0">
                <a:ln>
                  <a:solidFill>
                    <a:srgbClr val="28806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마스터 테스트</a:t>
            </a:r>
            <a:endParaRPr kumimoji="1" lang="en-US" altLang="ko-KR" sz="923" b="1" i="0" u="none" strike="noStrike" kern="1200" cap="none" spc="-46" normalizeH="0" baseline="0" noProof="0" dirty="0">
              <a:ln>
                <a:solidFill>
                  <a:srgbClr val="28806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-46" normalizeH="0" baseline="0" noProof="0" dirty="0">
                <a:ln>
                  <a:solidFill>
                    <a:srgbClr val="28806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계획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37886" y="3960751"/>
            <a:ext cx="864000" cy="498462"/>
          </a:xfrm>
          <a:prstGeom prst="roundRect">
            <a:avLst>
              <a:gd name="adj" fmla="val 6446"/>
            </a:avLst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 </a:t>
            </a:r>
            <a:endParaRPr kumimoji="1" lang="en-US" altLang="ko-KR" sz="969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637886" y="3196359"/>
            <a:ext cx="864000" cy="498462"/>
          </a:xfrm>
          <a:prstGeom prst="roundRect">
            <a:avLst>
              <a:gd name="adj" fmla="val 6446"/>
            </a:avLst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</a:t>
            </a:r>
            <a:endParaRPr kumimoji="1" lang="en-US" altLang="ko-KR" sz="969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9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  <p:cxnSp>
        <p:nvCxnSpPr>
          <p:cNvPr id="73" name="직선 연결선 72"/>
          <p:cNvCxnSpPr/>
          <p:nvPr/>
        </p:nvCxnSpPr>
        <p:spPr>
          <a:xfrm>
            <a:off x="1475711" y="3032793"/>
            <a:ext cx="7128539" cy="808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475711" y="3811638"/>
            <a:ext cx="7128539" cy="808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317990" y="4658842"/>
            <a:ext cx="1038763" cy="1628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  <a:endParaRPr kumimoji="1" lang="en-US" altLang="ko-KR" sz="101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전략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454261" y="4658841"/>
            <a:ext cx="7367103" cy="16283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6462" bIns="66462" rtlCol="0" anchor="ctr"/>
          <a:lstStyle/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단위테스트는 시스템 구현단계에서 함께 이루어지며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원활한 테스트 진행을 위해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개발목록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단위테스트결과서에</a:t>
            </a:r>
            <a:b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 증적을 함께 첨부한다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통합테스트는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2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차에 걸쳐 수행한다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*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PO(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운영부서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)/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업무별 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 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대상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2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</a:t>
            </a:r>
            <a:r>
              <a:rPr kumimoji="1" lang="en-US" altLang="ko-KR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  <a:r>
              <a:rPr kumimoji="1" lang="ko-KR" altLang="en-US" sz="101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센터 운영자 대상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(15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명 예상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).</a:t>
            </a: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진척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결함 관리는 위키 및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엑셀 기반으로 수행한다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보안테스트는 취약점에 대한 관리 검증 및 기술검증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약점진단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모의해킹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수행한다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(SMP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점검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성능테스트는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JMeter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도구를 활용해 시스템 응답시간과 부하 적응 성능을 검증한다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58265" marR="0" lvl="0" indent="-158265" algn="l" defTabSz="844083" rtl="0" eaLnBrk="1" fontAlgn="base" latinLnBrk="0" hangingPunct="1">
              <a:lnSpc>
                <a:spcPts val="156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안정성테스트는 이중화 테스트 결과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복구 테스트 결과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컨테이너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POD Scale-In/Out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절차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결과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(ORT)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검증한다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990" y="903181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844083" rtl="0" eaLnBrk="1" fontAlgn="base" latinLnBrk="0" hangingPunct="1">
              <a:lnSpc>
                <a:spcPts val="1846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본 계획서는 지능형 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IDC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플랫폼 구축 사업의 성공적 오픈과 프로젝트 내 모든 테스트의 일관적 수행을 위한 총괄적 테스트 전략과 단계 및 방법을 기술합니다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</p:txBody>
      </p:sp>
      <p:cxnSp>
        <p:nvCxnSpPr>
          <p:cNvPr id="42" name="직선 연결선 41"/>
          <p:cNvCxnSpPr>
            <a:stCxn id="38" idx="3"/>
          </p:cNvCxnSpPr>
          <p:nvPr/>
        </p:nvCxnSpPr>
        <p:spPr>
          <a:xfrm>
            <a:off x="5489271" y="4209982"/>
            <a:ext cx="49027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57" idx="2"/>
          </p:cNvCxnSpPr>
          <p:nvPr/>
        </p:nvCxnSpPr>
        <p:spPr>
          <a:xfrm rot="16200000" flipH="1">
            <a:off x="2859448" y="3069063"/>
            <a:ext cx="1341345" cy="940493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8227791" y="2431966"/>
            <a:ext cx="531751" cy="2027247"/>
          </a:xfrm>
          <a:prstGeom prst="roundRect">
            <a:avLst>
              <a:gd name="adj" fmla="val 6446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</a:t>
            </a:r>
            <a:br>
              <a:rPr kumimoji="1" lang="en-US" altLang="ko-KR" sz="8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ko-KR" altLang="en-US" sz="8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오픈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059873" y="3445589"/>
            <a:ext cx="5094735" cy="249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3059873" y="4209982"/>
            <a:ext cx="509473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7484886" y="2669359"/>
            <a:ext cx="669722" cy="363435"/>
          </a:xfrm>
          <a:prstGeom prst="roundRect">
            <a:avLst>
              <a:gd name="adj" fmla="val 6446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solidFill>
              <a:srgbClr val="00B05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이행 및</a:t>
            </a:r>
            <a:b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업무전환</a:t>
            </a:r>
          </a:p>
        </p:txBody>
      </p:sp>
      <p:sp>
        <p:nvSpPr>
          <p:cNvPr id="86" name="Rectangle 125" descr="배경7"/>
          <p:cNvSpPr>
            <a:spLocks noChangeArrowheads="1"/>
          </p:cNvSpPr>
          <p:nvPr/>
        </p:nvSpPr>
        <p:spPr bwMode="gray">
          <a:xfrm>
            <a:off x="5626261" y="3993982"/>
            <a:ext cx="850801" cy="432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9" tIns="33231" rIns="9969" bIns="33231"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Rectangle 125" descr="배경7"/>
          <p:cNvSpPr>
            <a:spLocks noChangeArrowheads="1"/>
          </p:cNvSpPr>
          <p:nvPr/>
        </p:nvSpPr>
        <p:spPr bwMode="gray">
          <a:xfrm>
            <a:off x="6634086" y="3993982"/>
            <a:ext cx="850801" cy="432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9" tIns="33231" rIns="9969" bIns="33231"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안정성테스트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8" name="직선 연결선 87"/>
          <p:cNvCxnSpPr>
            <a:stCxn id="86" idx="3"/>
            <a:endCxn id="87" idx="1"/>
          </p:cNvCxnSpPr>
          <p:nvPr/>
        </p:nvCxnSpPr>
        <p:spPr>
          <a:xfrm>
            <a:off x="6477062" y="4209982"/>
            <a:ext cx="157024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4051995" y="3229590"/>
            <a:ext cx="2826386" cy="432000"/>
            <a:chOff x="4050482" y="3212972"/>
            <a:chExt cx="3061918" cy="468000"/>
          </a:xfrm>
        </p:grpSpPr>
        <p:sp>
          <p:nvSpPr>
            <p:cNvPr id="65" name="Rectangle 125" descr="배경7"/>
            <p:cNvSpPr>
              <a:spLocks noChangeArrowheads="1"/>
            </p:cNvSpPr>
            <p:nvPr/>
          </p:nvSpPr>
          <p:spPr bwMode="gray">
            <a:xfrm>
              <a:off x="5131441" y="3212972"/>
              <a:ext cx="900000" cy="468000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969" tIns="33231" rIns="9969" bIns="33231" rtlCol="0" anchor="ctr"/>
            <a:lstStyle/>
            <a:p>
              <a:pPr marL="0" marR="0" lvl="0" indent="0" algn="ctr" defTabSz="84408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차</a:t>
              </a: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(PO)</a:t>
              </a:r>
              <a:b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통합테스트</a:t>
              </a:r>
              <a:endPara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Rectangle 125" descr="배경7"/>
            <p:cNvSpPr>
              <a:spLocks noChangeArrowheads="1"/>
            </p:cNvSpPr>
            <p:nvPr/>
          </p:nvSpPr>
          <p:spPr bwMode="gray">
            <a:xfrm>
              <a:off x="6212400" y="3212972"/>
              <a:ext cx="900000" cy="468000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969" tIns="33231" rIns="9969" bIns="33231" rtlCol="0" anchor="ctr"/>
            <a:lstStyle/>
            <a:p>
              <a:pPr marL="0" marR="0" lvl="0" indent="0" algn="ctr" defTabSz="84408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차</a:t>
              </a: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운영자</a:t>
              </a:r>
              <a:r>
                <a:rPr kumimoji="1" lang="en-US" altLang="ko-KR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0" marR="0" lvl="0" indent="0" algn="ctr" defTabSz="84408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통합테스트</a:t>
              </a:r>
              <a:endPara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Rectangle 125" descr="배경7"/>
            <p:cNvSpPr>
              <a:spLocks noChangeArrowheads="1"/>
            </p:cNvSpPr>
            <p:nvPr/>
          </p:nvSpPr>
          <p:spPr bwMode="gray">
            <a:xfrm>
              <a:off x="4050482" y="3212972"/>
              <a:ext cx="900000" cy="468000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969" tIns="33231" rIns="9969" bIns="33231" rtlCol="0" anchor="ctr"/>
            <a:lstStyle/>
            <a:p>
              <a:pPr marL="0" marR="0" lvl="0" indent="0" algn="ctr" defTabSz="84408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2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단위테스트</a:t>
              </a:r>
            </a:p>
          </p:txBody>
        </p:sp>
      </p:grpSp>
      <p:sp>
        <p:nvSpPr>
          <p:cNvPr id="38" name="Rectangle 125" descr="배경7"/>
          <p:cNvSpPr>
            <a:spLocks noChangeArrowheads="1"/>
          </p:cNvSpPr>
          <p:nvPr/>
        </p:nvSpPr>
        <p:spPr bwMode="gray">
          <a:xfrm>
            <a:off x="4638469" y="3993982"/>
            <a:ext cx="850801" cy="432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9" tIns="33231" rIns="9969" bIns="33231" rtlCol="0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보안테스트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340036" y="6288214"/>
            <a:ext cx="8498038" cy="2414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9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ORT : Operation Readiness Test</a:t>
            </a:r>
          </a:p>
        </p:txBody>
      </p:sp>
    </p:spTree>
    <p:extLst>
      <p:ext uri="{BB962C8B-B14F-4D97-AF65-F5344CB8AC3E}">
        <p14:creationId xmlns:p14="http://schemas.microsoft.com/office/powerpoint/2010/main" val="24591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833278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844083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단계별 수행 개요 </a:t>
            </a:r>
            <a:r>
              <a:rPr kumimoji="0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(1/2)</a:t>
            </a:r>
            <a:endParaRPr kumimoji="0" lang="ko-KR" altLang="en-US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990" y="906603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844083" rtl="0" eaLnBrk="1" fontAlgn="base" latinLnBrk="0" hangingPunct="1">
              <a:lnSpc>
                <a:spcPts val="1846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수행 단계는 단위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1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2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보안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성능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안정성 총 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 유형으로 구분되며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기능 테스트와 비기능 테스트로 나누어 수행됩니다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317989" y="1565319"/>
          <a:ext cx="8503376" cy="500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8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9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2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83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9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15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4895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주요 수행 내용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R&amp;R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Task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FROM</a:t>
                      </a:r>
                    </a:p>
                  </a:txBody>
                  <a:tcPr marL="33231" marR="33231" marT="16615" marB="16615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TO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수행 주체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진입 조건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환경</a:t>
                      </a:r>
                    </a:p>
                  </a:txBody>
                  <a:tcPr marL="33231" marR="33231" marT="16615" marB="16615"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산출물</a:t>
                      </a:r>
                    </a:p>
                  </a:txBody>
                  <a:tcPr marL="33231" marR="33231" marT="16615" marB="16615"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139">
                <a:tc rowSpan="8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능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92075" indent="-92075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 모듈 기능 검증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-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배치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인터페이스 </a:t>
                      </a:r>
                      <a:b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프로그램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단위의</a:t>
                      </a:r>
                      <a:b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 업무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기능 검증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구현과 동시에 테스트 진행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 증적 첨부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아키텍처팀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진행 보조 및 환경 구성 지원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PMO</a:t>
                      </a: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진행 점검 및 보고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계획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02.04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02.28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DEV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개발목록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단위테스트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결과서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증적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111">
                <a:tc vMerge="1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endParaRPr lang="en-US" altLang="ko-KR" sz="10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03.07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187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en-US" altLang="ko-KR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프로세스 간 통합 연계 테스트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업무처리 흐름과</a:t>
                      </a:r>
                      <a:b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정합성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-</a:t>
                      </a:r>
                      <a:r>
                        <a:rPr lang="en-US" altLang="ko-KR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PO(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운영부서</a:t>
                      </a:r>
                      <a:r>
                        <a:rPr lang="en-US" altLang="ko-KR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및 업무별</a:t>
                      </a:r>
                      <a:r>
                        <a:rPr lang="ko-KR" altLang="en-US" sz="900" b="1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900" b="1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담당</a:t>
                      </a:r>
                      <a:r>
                        <a:rPr lang="en-US" altLang="ko-KR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PL 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대상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케이스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작성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(PL)</a:t>
                      </a: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통합테스트 진행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PO(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운영부서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케이스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    </a:t>
                      </a:r>
                      <a:b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통합테스트 진행</a:t>
                      </a:r>
                      <a:endParaRPr lang="ko-KR" altLang="en-US" sz="900" spc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계획</a:t>
                      </a:r>
                      <a:r>
                        <a:rPr lang="en-US" altLang="ko-KR" sz="900" b="0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900" b="0" dirty="0"/>
                        <a:t>시나리오</a:t>
                      </a:r>
                      <a:endParaRPr lang="en-US" altLang="ko-KR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05.02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단위테스트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조치 완료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통합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테스트 결과서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en-US" altLang="ko-KR" sz="900" b="0" dirty="0"/>
                        <a:t>(1</a:t>
                      </a:r>
                      <a:r>
                        <a:rPr lang="ko-KR" altLang="en-US" sz="900" b="0" dirty="0"/>
                        <a:t>차</a:t>
                      </a:r>
                      <a:r>
                        <a:rPr lang="en-US" altLang="ko-KR" sz="900" b="0" dirty="0"/>
                        <a:t>:PO,</a:t>
                      </a:r>
                      <a:br>
                        <a:rPr lang="en-US" altLang="ko-KR" sz="900" b="0" dirty="0"/>
                      </a:br>
                      <a:r>
                        <a:rPr lang="ko-KR" altLang="en-US" sz="900" b="0" dirty="0"/>
                        <a:t>업무별</a:t>
                      </a:r>
                      <a:r>
                        <a:rPr lang="en-US" altLang="ko-KR" sz="900" b="0" dirty="0"/>
                        <a:t>PL)</a:t>
                      </a:r>
                      <a:endParaRPr lang="ko-KR" altLang="en-US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환경구성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04.01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endParaRPr lang="ko-KR" altLang="en-US" sz="9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06.13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07.01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732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b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프로세스 간 통합 연계 테스트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업무처리 흐름과</a:t>
                      </a:r>
                      <a:b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정합성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-</a:t>
                      </a:r>
                      <a:r>
                        <a:rPr lang="ko-KR" altLang="en-US" sz="900" b="1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센터 운영자 대상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케이스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작성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통합테스트 진행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센터 운영자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케이스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    </a:t>
                      </a:r>
                      <a:b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통합테스트 진행</a:t>
                      </a:r>
                      <a:endParaRPr lang="ko-KR" altLang="en-US" sz="900" spc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계획</a:t>
                      </a:r>
                      <a:r>
                        <a:rPr lang="en-US" altLang="ko-KR" sz="900" b="0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900" b="0" dirty="0"/>
                        <a:t>시나리오</a:t>
                      </a:r>
                      <a:endParaRPr lang="en-US" altLang="ko-KR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05.02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통합테스트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종료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 결과서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센터 운영자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환경구성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04.01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endParaRPr lang="ko-KR" altLang="en-US" sz="900" b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4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07.04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07.15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22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833278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844083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단계별 수행 개요 </a:t>
            </a:r>
            <a:r>
              <a:rPr kumimoji="0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(2/2)</a:t>
            </a:r>
            <a:endParaRPr kumimoji="0" lang="ko-KR" altLang="en-US" sz="92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317989" y="1565319"/>
          <a:ext cx="8503376" cy="470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8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9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2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83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9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15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4895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주요 수행 내용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R&amp;R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Task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FROM</a:t>
                      </a:r>
                    </a:p>
                  </a:txBody>
                  <a:tcPr marL="33231" marR="33231" marT="16615" marB="16615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TO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수행 주체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진입 조건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환경</a:t>
                      </a:r>
                    </a:p>
                  </a:txBody>
                  <a:tcPr marL="33231" marR="33231" marT="16615" marB="16615"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산출물</a:t>
                      </a:r>
                    </a:p>
                  </a:txBody>
                  <a:tcPr marL="33231" marR="33231" marT="16615" marB="16615"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139">
                <a:tc rowSpan="6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비기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능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9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 요건 준수 검증 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(SMP)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-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시큐어 코딩</a:t>
                      </a:r>
                      <a:endParaRPr lang="en-US" altLang="ko-KR" sz="900" b="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-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웹 취약점 점검</a:t>
                      </a:r>
                      <a:endParaRPr lang="en-US" altLang="ko-KR" sz="900" b="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-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인프라 취약점 점검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고객사 주관 모의해킹 수행</a:t>
                      </a:r>
                      <a:endParaRPr lang="en-US" altLang="ko-KR" sz="9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보안 요건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점검 조치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KT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정보보안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검증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기술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검증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(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약점진단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모의해킹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SMP</a:t>
                      </a: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점검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06.13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07.29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통합테스트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종료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보안 테스트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결과서</a:t>
                      </a:r>
                      <a:r>
                        <a:rPr lang="en-US" altLang="ko-KR" sz="9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(SMP)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111">
                <a:tc vMerge="1">
                  <a:txBody>
                    <a:bodyPr/>
                    <a:lstStyle/>
                    <a:p>
                      <a:pPr marL="0" indent="0" algn="ctr" latinLnBrk="0">
                        <a:lnSpc>
                          <a:spcPts val="1400"/>
                        </a:lnSpc>
                        <a:buNone/>
                      </a:pPr>
                      <a:endParaRPr lang="en-US" altLang="ko-KR" sz="10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모의해킹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06.13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07.29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281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en-US" altLang="ko-KR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 marR="0" indent="-92075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업무부하 상에서 목표 업무 처리량</a:t>
                      </a:r>
                      <a:r>
                        <a:rPr lang="en-US" altLang="ko-KR" sz="900" b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(TPS),</a:t>
                      </a: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업무응답시간</a:t>
                      </a: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리소스 사용량</a:t>
                      </a:r>
                      <a:b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충족 여부 검증</a:t>
                      </a:r>
                      <a:endParaRPr lang="en-US" altLang="ko-KR" sz="900" b="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-Apache JMeter </a:t>
                      </a:r>
                      <a:r>
                        <a:rPr lang="ko-KR" altLang="en-US" sz="900" b="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  <a:endParaRPr lang="en-US" altLang="ko-KR" sz="900" b="1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성능 담당자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업무팀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성능테스트 계획 수립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성능테스트 진행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PO(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운영부서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 주요 시나리오 검토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계획수립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06.17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단위테스트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조치 완료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성능 테스트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결과서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06.20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07.29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626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안정성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 indent="-92075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이중화테스트 결과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복구테스트 결과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</a:rPr>
                        <a:t>컨테이너 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</a:rPr>
                        <a:t>POD Scale-In/Out </a:t>
                      </a: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절차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 </a:t>
                      </a:r>
                      <a:r>
                        <a:rPr lang="en-US" altLang="ko-KR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(ORT) </a:t>
                      </a:r>
                      <a:r>
                        <a:rPr lang="ko-KR" altLang="en-US" sz="9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함께 기술</a:t>
                      </a:r>
                      <a:endParaRPr lang="en-US" altLang="ko-KR" sz="90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아키텍처팀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(TA/AA)</a:t>
                      </a: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이중화테스트 수행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복구테스트 결과 등록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6213" marR="0" lvl="0" indent="-1762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컨테이너 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POD Scale In/Out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결과 작성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PO(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운영부서</a:t>
                      </a: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229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: </a:t>
                      </a:r>
                      <a:r>
                        <a:rPr lang="ko-KR" altLang="en-US" sz="900" u="none" strike="noStrike" kern="1200" spc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 주요 시나리오 검토</a:t>
                      </a:r>
                      <a:endParaRPr lang="en-US" altLang="ko-KR" sz="900" u="none" strike="noStrike" kern="1200" spc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계획수립</a:t>
                      </a:r>
                      <a:endParaRPr lang="en-US" altLang="ko-KR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06.13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06.17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단위테스트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조치 완료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PRD</a:t>
                      </a:r>
                      <a:endParaRPr lang="ko-KR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안정성 테스트 결과서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(ORT)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1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테스트</a:t>
                      </a:r>
                      <a:endParaRPr lang="en-US" altLang="ko-KR" sz="900" b="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06.20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07.01</a:t>
                      </a:r>
                      <a:endParaRPr lang="ko-KR" altLang="en-US" sz="900" dirty="0"/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수행사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정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7990" y="906603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844083" rtl="0" eaLnBrk="1" fontAlgn="base" latinLnBrk="0" hangingPunct="1">
              <a:lnSpc>
                <a:spcPts val="1846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수행 단계는 단위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1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2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 통합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보안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성능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안정성 총 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 유형으로 구분되며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기능 테스트와 비기능 테스트로 나누어 수행됩니다</a:t>
            </a:r>
            <a:r>
              <a:rPr kumimoji="1" lang="en-US" altLang="ko-KR" sz="1292" b="1" i="0" u="none" strike="noStrike" kern="1200" cap="none" spc="-84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3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471879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설계 방안</a:t>
            </a:r>
            <a:endParaRPr kumimoji="0" lang="ko-KR" altLang="en-US" sz="1108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990" y="906603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457200" rtl="0" eaLnBrk="1" fontAlgn="auto" latinLnBrk="0" hangingPunct="1">
              <a:lnSpc>
                <a:spcPts val="18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유형별 설계 주체 및 협업 구조를 명확히 하고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분석 설계 산출물 및 이전 단계 테스트 결과를 활용하여 계획된 기간에  테스트가 시작될 수 있도록 준비합니다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 </a:t>
            </a:r>
          </a:p>
        </p:txBody>
      </p:sp>
      <p:graphicFrame>
        <p:nvGraphicFramePr>
          <p:cNvPr id="97" name="표 96"/>
          <p:cNvGraphicFramePr>
            <a:graphicFrameLocks noGrp="1"/>
          </p:cNvGraphicFramePr>
          <p:nvPr/>
        </p:nvGraphicFramePr>
        <p:xfrm>
          <a:off x="317989" y="1567869"/>
          <a:ext cx="8503377" cy="46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9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2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3908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 설계 방안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 케이스 설계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Input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Output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설계 주체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12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-72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개발 단계에서 개발구현과 병행하여 단위별 테스트 증적</a:t>
                      </a:r>
                      <a:endParaRPr lang="en-US" altLang="ko-KR" sz="9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36000" marR="0" lvl="0" indent="-72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사용성 점검</a:t>
                      </a:r>
                      <a:endParaRPr lang="en-US" altLang="ko-KR" sz="9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상세설계서</a:t>
                      </a:r>
                      <a:b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시퀀스다이어그램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프로그램 목록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</a:rPr>
                        <a:t>개발목록</a:t>
                      </a:r>
                      <a:b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</a:rPr>
                      </a:b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</a:rPr>
                        <a:t>단위테스트결과서</a:t>
                      </a:r>
                      <a:endParaRPr lang="ko-KR" altLang="en-US" sz="900" b="0" dirty="0">
                        <a:solidFill>
                          <a:srgbClr val="FF5050"/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업무팀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 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 환경에서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PO(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운영부서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및 업무별 담당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PL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을 대상으로   </a:t>
                      </a:r>
                      <a:b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구현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및 업무 기능 검증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</a:rPr>
                        <a:t>.</a:t>
                      </a:r>
                    </a:p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운영부서와 운영부서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업무팀이 협업하여    </a:t>
                      </a:r>
                      <a:b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통합테스트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시나리오 케이스 작성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요구사항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단위테스트결과서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통합테스트 명세서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케이스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 테스트 결과서</a:t>
                      </a:r>
                      <a:b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:PO,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PL)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PO(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운영부서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PL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 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-72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운영 환경에서 실제 센터 운영자가 테스트에 직접 참여하여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b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요구사항의 부합 여부를 검증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요구사항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통합테스트 명세서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케이스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 테스트 결과서</a:t>
                      </a:r>
                      <a:b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센터 운영자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센터 운영자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업무팀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2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규정에 맟춰 절차를 수행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웹 취약점 점검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인프라 취약점 점검 등 보안 요건 검증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모의해킹 시행</a:t>
                      </a:r>
                      <a:endParaRPr lang="en-US" altLang="ko-KR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관리 검증 및 기술 검증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요구사항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 지침서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가이드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개발보안아키텍처 가이드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보안 점검 결과서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(SMP)</a:t>
                      </a:r>
                    </a:p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기술적 점검 결과서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고객사 보안 담당자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64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indent="-7200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성능테스트 담당자가 프로젝트의 성능 요건을 확인 후 </a:t>
                      </a:r>
                      <a:b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테스트계획을 설계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(JMeter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아키텍처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marR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성능테스트 계획서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시나리오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 명세서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케이스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고객 인터뷰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 테스트 결과서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성능테스트 담당자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242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안정성</a:t>
                      </a:r>
                      <a:endParaRPr lang="en-US" altLang="ko-KR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0"/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33231" marR="33231" marT="16615" marB="166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0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이중화 테스트 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복구 테스트 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컨테이너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POD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Scale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In/Out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절차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(ORT)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아키텍처 정의서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서버 인벤토리</a:t>
                      </a:r>
                      <a:endParaRPr lang="en-US" altLang="ko-KR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안정성 테스트 결과서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(ORT)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아키텍처팀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(TA/AA)</a:t>
                      </a:r>
                    </a:p>
                  </a:txBody>
                  <a:tcPr marL="33231" marR="33231" marT="16615" marB="1661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22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71463" y="397121"/>
            <a:ext cx="4718797" cy="306265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수행 방안 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– 2) 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시작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종료 기준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990" y="906603"/>
            <a:ext cx="8503374" cy="507232"/>
          </a:xfrm>
          <a:prstGeom prst="rect">
            <a:avLst/>
          </a:prstGeom>
          <a:noFill/>
        </p:spPr>
        <p:txBody>
          <a:bodyPr wrap="square" lIns="33231" tIns="33231" rIns="33231" bIns="33231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457200" rtl="0" eaLnBrk="1" fontAlgn="auto" latinLnBrk="0" hangingPunct="1">
              <a:lnSpc>
                <a:spcPts val="18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각 테스트 유형별 시작 기준과 종료 기준은 사전에 정의하고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기준 충족 여부에 따라 다음 단계 진입을 결정하며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미해결 테스트 건은 구체적인 해결 방안을 포함하여 이해 관계자에게 테스트 결과를 보고합니다</a:t>
            </a:r>
            <a:r>
              <a:rPr kumimoji="0" lang="en-US" altLang="ko-KR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292" b="1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</a:t>
            </a: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309871" y="1567962"/>
          <a:ext cx="8516140" cy="4177837"/>
        </p:xfrm>
        <a:graphic>
          <a:graphicData uri="http://schemas.openxmlformats.org/drawingml/2006/table">
            <a:tbl>
              <a:tblPr firstRow="1" bandRow="1"/>
              <a:tblGrid>
                <a:gridCol w="672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2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9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테스트 </a:t>
                      </a:r>
                      <a:endParaRPr kumimoji="0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kumimoji="0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Entry Criteria(</a:t>
                      </a: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시작 기준</a:t>
                      </a:r>
                      <a:r>
                        <a:rPr kumimoji="0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Exit Criteria(</a:t>
                      </a: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종료 기준</a:t>
                      </a:r>
                      <a:r>
                        <a:rPr kumimoji="0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  <a:endParaRPr kumimoji="0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점검 항목</a:t>
                      </a:r>
                      <a:endParaRPr kumimoji="0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통과 기준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점검 항목</a:t>
                      </a:r>
                      <a:endParaRPr kumimoji="0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통과 기준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812">
                <a:tc rowSpan="4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계획수립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업무팀 검토 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구현과 동시에 단위테스트 진행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개발목록 단위테스트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결과서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에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단위별 화면증적 첨부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시뮬레이션 환경 구축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 준비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적재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81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 통합 테스트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계획수립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고객 승인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통합테스트 수행율은</a:t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계획된 범위 기준 수행 여부를 측정함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환경 구축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 준비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결함 조치율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81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계획수립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고객 승인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통합테스트 수행율은</a:t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계획된 범위 기준 수행 여부를 측정함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환경 구축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 준비</a:t>
                      </a:r>
                      <a:endParaRPr lang="ko-KR" altLang="en-US" sz="900" dirty="0"/>
                    </a:p>
                  </a:txBody>
                  <a:tcPr marL="84406" marR="84406" marT="42203" marB="42203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결함 조치율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81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성능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ko-KR" altLang="en-US" sz="900" dirty="0">
                          <a:latin typeface="+mj-lt"/>
                        </a:rPr>
                        <a:t>계획수립</a:t>
                      </a:r>
                      <a:r>
                        <a:rPr lang="en-US" altLang="ko-KR" sz="900" dirty="0">
                          <a:latin typeface="+mj-lt"/>
                        </a:rPr>
                        <a:t>/</a:t>
                      </a:r>
                      <a:r>
                        <a:rPr lang="ko-KR" altLang="en-US" sz="900" dirty="0">
                          <a:latin typeface="+mj-lt"/>
                        </a:rPr>
                        <a:t>설게</a:t>
                      </a:r>
                      <a:endParaRPr lang="en-US" altLang="ko-KR" sz="900" dirty="0">
                        <a:latin typeface="+mj-lt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 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 확인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JMeter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검증 결과 제출</a:t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성능 테스트 결과서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2" marB="1800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812">
                <a:tc rowSpan="2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보안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ea typeface="+mn-ea"/>
                        </a:rPr>
                        <a:t>테스트 수행</a:t>
                      </a: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 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취약점 진단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(smp.kt.co.kr)</a:t>
                      </a:r>
                    </a:p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관리 검증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기술 검증</a:t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약점진단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모의해킹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08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결함 조치율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115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229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343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457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557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2686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199801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6914" algn="l" defTabSz="914229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481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안정성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계획수립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업무팀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(TA)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검토 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성공율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컨테이너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POD Scale In/Out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검증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이중화 테스트 및 백업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복구 검증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48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수행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결함 조치율</a:t>
                      </a:r>
                    </a:p>
                  </a:txBody>
                  <a:tcPr marL="33231" marR="33231" marT="33231" marB="3323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33231" marR="33231" marT="33231" marB="3323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92075" marR="0" lvl="0" indent="-92075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0923" y="5841707"/>
            <a:ext cx="8503374" cy="766149"/>
          </a:xfrm>
          <a:prstGeom prst="rect">
            <a:avLst/>
          </a:prstGeom>
          <a:noFill/>
        </p:spPr>
        <p:txBody>
          <a:bodyPr wrap="square" lIns="33231" tIns="33231" rIns="33231" bIns="33231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just" latinLnBrk="0">
              <a:lnSpc>
                <a:spcPct val="113000"/>
              </a:lnSpc>
              <a:spcBef>
                <a:spcPts val="0"/>
              </a:spcBef>
              <a:defRPr sz="1300" spc="-91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just" defTabSz="4572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※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계획서에 정의한 기준은 테스트 유형별 상세 계획 수립 시 변경될 수 있으며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성능 및 안정성테스트는 해당 담당자가 상세 계획 수립 시 목표를 정의하는 것으로 함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※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보안테스트는 고객사에서 주관하는 영역으로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고객사에서 정의하는 기준을 따름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※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환경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/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데이터 제약으로 테스트를 수행할 수 없는 경우는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고객사 확인 하에 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BLOCK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으로 처리하고 지표 관리 기준에서 제외함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ts val="13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※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결함 조치는 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100%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수행을 목표로 하되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통과 기준은 결함 심각도 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Medium </a:t>
            </a:r>
            <a:r>
              <a:rPr kumimoji="0" lang="ko-KR" altLang="en-US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이상 결함에 대해 측정하는 것으로 함</a:t>
            </a:r>
            <a:r>
              <a:rPr kumimoji="0" lang="en-US" altLang="ko-KR" sz="923" b="0" i="0" u="none" strike="noStrike" kern="1200" cap="none" spc="-9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.</a:t>
            </a:r>
            <a:endParaRPr kumimoji="0" lang="ko-KR" altLang="en-US" sz="923" b="0" i="0" u="none" strike="noStrike" kern="1200" cap="none" spc="-91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08F87B6-2BE1-A794-511E-ECFF175AF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462506"/>
              </p:ext>
            </p:extLst>
          </p:nvPr>
        </p:nvGraphicFramePr>
        <p:xfrm>
          <a:off x="1915397" y="2254559"/>
          <a:ext cx="5461000" cy="2724150"/>
        </p:xfrm>
        <a:graphic>
          <a:graphicData uri="http://schemas.openxmlformats.org/drawingml/2006/table">
            <a:tbl>
              <a:tblPr/>
              <a:tblGrid>
                <a:gridCol w="1714500">
                  <a:extLst>
                    <a:ext uri="{9D8B030D-6E8A-4147-A177-3AD203B41FA5}">
                      <a16:colId xmlns:a16="http://schemas.microsoft.com/office/drawing/2014/main" val="5421267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803218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344152544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1362389165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12689397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107294219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작업완료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완료율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2738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계획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2372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설계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819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관리 도구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4443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구축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95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데이터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37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대내외 연동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0793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준비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485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및 접근 제어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5596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 빌드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612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지원 환경 구축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7162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최종 사전 점검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9203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51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93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52C366-0C2E-64BF-2C76-3C6B3A3B1B81}"/>
              </a:ext>
            </a:extLst>
          </p:cNvPr>
          <p:cNvSpPr txBox="1"/>
          <p:nvPr/>
        </p:nvSpPr>
        <p:spPr>
          <a:xfrm>
            <a:off x="232688" y="199519"/>
            <a:ext cx="867862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Agile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협업 프로세스를 수립하고 이슈를 해결하기 위해서는 다음과 같은 단계별 접근이 필요합니다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.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각 단계를 통해 팀이 유기적으로 협업할 수 있도록 하는 방안과 각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Task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별로 적용할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Agile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협업 도구를 제시하겠습니다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.</a:t>
            </a:r>
          </a:p>
          <a:p>
            <a:pPr algn="l"/>
            <a:endParaRPr lang="en-US" altLang="ko-KR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### 1.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초기 단계</a:t>
            </a:r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: Agile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프로세스 설정 및 팀 구성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목표 설정 및 범위 정의**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**Agile Manifesto**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의 가치와 원칙 이해</a:t>
            </a: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프로젝트 목표를 명확하게 설정하고 </a:t>
            </a:r>
            <a:r>
              <a:rPr lang="ko-KR" altLang="en-US" sz="1000" b="0" i="0" dirty="0" err="1">
                <a:effectLst/>
                <a:highlight>
                  <a:srgbClr val="FFFFFF"/>
                </a:highlight>
              </a:rPr>
              <a:t>스코프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(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범위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)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를 정의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팀 구성**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크로스 </a:t>
            </a:r>
            <a:r>
              <a:rPr lang="ko-KR" altLang="en-US" sz="1000" b="0" i="0" dirty="0" err="1">
                <a:effectLst/>
                <a:highlight>
                  <a:srgbClr val="FFFFFF"/>
                </a:highlight>
              </a:rPr>
              <a:t>펑셔널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(Cross-functional)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팀 구성</a:t>
            </a: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Product Owner, Scrum Master,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개발팀 구성원 등의 역할 명확화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####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사용할 도구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**Jira**: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프로젝트 추적 및 관리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**Confluence**: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문서화와 협업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### 2.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설계 및 계획 단계</a:t>
            </a:r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: </a:t>
            </a:r>
            <a:r>
              <a:rPr lang="ko-KR" altLang="en-US" sz="1000" b="1" i="0" dirty="0" err="1">
                <a:effectLst/>
                <a:highlight>
                  <a:srgbClr val="FFFFFF"/>
                </a:highlight>
              </a:rPr>
              <a:t>백로그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 작성 및 스프린트 계획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제품 </a:t>
            </a:r>
            <a:r>
              <a:rPr lang="ko-KR" altLang="en-US" sz="1000" b="0" i="0" dirty="0" err="1">
                <a:effectLst/>
                <a:highlight>
                  <a:srgbClr val="FFFFFF"/>
                </a:highlight>
              </a:rPr>
              <a:t>백로그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작성**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주요 요구사항과 사용자 스토리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(User Story)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정의</a:t>
            </a: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우선순위 설정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스프린트 계획**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스프린트 목표 설정</a:t>
            </a: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작업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(Task)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분해 및 할당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####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사용할 도구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**Jira**: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스프린트 계획 및 </a:t>
            </a:r>
            <a:r>
              <a:rPr lang="ko-KR" altLang="en-US" sz="1000" b="0" i="0" dirty="0" err="1">
                <a:effectLst/>
                <a:highlight>
                  <a:srgbClr val="FFFFFF"/>
                </a:highlight>
              </a:rPr>
              <a:t>백로그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관리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**Miro or </a:t>
            </a:r>
            <a:r>
              <a:rPr lang="en-US" altLang="ko-KR" sz="1000" b="0" i="0" dirty="0" err="1">
                <a:effectLst/>
                <a:highlight>
                  <a:srgbClr val="FFFFFF"/>
                </a:highlight>
              </a:rPr>
              <a:t>MindMeister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마인드맵 및 브레인스토밍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### 3.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개발 및 구현 단계</a:t>
            </a:r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: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매일의 스크럼 미팅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매일의 스크럼 미팅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(Daily Stand-up Meeting)**: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진행 상황 공유</a:t>
            </a: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장애물 또는 이슈 식별 및 해결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지속적 통합 및 배포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(CI/CD)**: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코드 통합 및 자동 배포 파이프라인 설정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####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사용할 도구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**Slack or Microsoft Teams**: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실시간 커뮤니케이션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**Jenkins or GitLab CI/CD**: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지속적 통합 및 배포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**GitHub or Bitbucket**: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버전 관리 및 코드 리뷰</a:t>
            </a:r>
          </a:p>
        </p:txBody>
      </p:sp>
    </p:spTree>
    <p:extLst>
      <p:ext uri="{BB962C8B-B14F-4D97-AF65-F5344CB8AC3E}">
        <p14:creationId xmlns:p14="http://schemas.microsoft.com/office/powerpoint/2010/main" val="173308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52C366-0C2E-64BF-2C76-3C6B3A3B1B81}"/>
              </a:ext>
            </a:extLst>
          </p:cNvPr>
          <p:cNvSpPr txBox="1"/>
          <p:nvPr/>
        </p:nvSpPr>
        <p:spPr>
          <a:xfrm>
            <a:off x="232688" y="140527"/>
            <a:ext cx="867862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### 4.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리뷰 및 회고 단계</a:t>
            </a:r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: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스프린트 리뷰 및 회고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스프린트 리뷰**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제품 </a:t>
            </a:r>
            <a:r>
              <a:rPr lang="ko-KR" altLang="en-US" sz="1000" b="0" i="0" dirty="0" err="1">
                <a:effectLst/>
                <a:highlight>
                  <a:srgbClr val="FFFFFF"/>
                </a:highlight>
              </a:rPr>
              <a:t>인크리먼트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(Product Increment)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데모</a:t>
            </a: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피드백 수집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스프린트 회고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(Retrospective)**: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지난 스프린트의 잘된 점과 개선할 점 논의</a:t>
            </a: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다음 스프린트의 개선 계획 수립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####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사용할 도구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**Jira**: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스프린트 리뷰 기록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**Mural or </a:t>
            </a:r>
            <a:r>
              <a:rPr lang="en-US" altLang="ko-KR" sz="1000" b="0" i="0" dirty="0" err="1">
                <a:effectLst/>
                <a:highlight>
                  <a:srgbClr val="FFFFFF"/>
                </a:highlight>
              </a:rPr>
              <a:t>Retrium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스프린트 회고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### 5.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이슈 해결 방안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즉각적 이슈 해결**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이슈 </a:t>
            </a:r>
            <a:r>
              <a:rPr lang="ko-KR" altLang="en-US" sz="1000" b="0" i="0" dirty="0" err="1">
                <a:effectLst/>
                <a:highlight>
                  <a:srgbClr val="FFFFFF"/>
                </a:highlight>
              </a:rPr>
              <a:t>트래킹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도구를 통해 신속하게 이슈를 기록하고 할당</a:t>
            </a: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조기에 문제를 발견하고 해결하는 문화를 조성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정기적 이슈 검토**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  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주간 또는 월간 이슈 검토 미팅</a:t>
            </a: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 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반복적인 이슈의 근본 원인 분석 및 해결 방안 강구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####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사용할 도구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**Jira**: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이슈 </a:t>
            </a:r>
            <a:r>
              <a:rPr lang="ko-KR" altLang="en-US" sz="1000" b="0" i="0" dirty="0" err="1">
                <a:effectLst/>
                <a:highlight>
                  <a:srgbClr val="FFFFFF"/>
                </a:highlight>
              </a:rPr>
              <a:t>트래킹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 및 관리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- **Slack Integrations**: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자동 알림 설정 및 실시간 대응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###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종합적인 </a:t>
            </a:r>
            <a:r>
              <a:rPr lang="en-US" altLang="ko-KR" sz="1000" b="1" i="0" dirty="0">
                <a:effectLst/>
                <a:highlight>
                  <a:srgbClr val="FFFFFF"/>
                </a:highlight>
              </a:rPr>
              <a:t>Agile </a:t>
            </a:r>
            <a:r>
              <a:rPr lang="ko-KR" altLang="en-US" sz="1000" b="1" i="0" dirty="0">
                <a:effectLst/>
                <a:highlight>
                  <a:srgbClr val="FFFFFF"/>
                </a:highlight>
              </a:rPr>
              <a:t>협업 도구 제시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1. **Jira**: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프로젝트 관리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,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스프린트 계획 및 이슈 </a:t>
            </a:r>
            <a:r>
              <a:rPr lang="ko-KR" altLang="en-US" sz="1000" b="0" i="0" dirty="0" err="1">
                <a:effectLst/>
                <a:highlight>
                  <a:srgbClr val="FFFFFF"/>
                </a:highlight>
              </a:rPr>
              <a:t>트래킹</a:t>
            </a:r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2. **Confluence**: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문서화 및 지식 관리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3. **Slack or Microsoft Teams**: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실시간 커뮤니케이션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4. **GitHub or Bitbucket**: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버전 관리 및 코드 협업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5. **Jenkins or GitLab CI/CD**: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지속적 통합 및 배포</a:t>
            </a:r>
          </a:p>
          <a:p>
            <a:pPr algn="l"/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6. **Miro, Mural or </a:t>
            </a:r>
            <a:r>
              <a:rPr lang="en-US" altLang="ko-KR" sz="1000" b="0" i="0" dirty="0" err="1">
                <a:effectLst/>
                <a:highlight>
                  <a:srgbClr val="FFFFFF"/>
                </a:highlight>
              </a:rPr>
              <a:t>MindMeister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**: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브레인스토밍 및 회고</a:t>
            </a:r>
          </a:p>
          <a:p>
            <a:pPr algn="l"/>
            <a:endParaRPr lang="ko-KR" altLang="en-US" sz="1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이러한 프로세스와 도구를 활용하여 관련자들이 유기적으로 협업할 수 있으며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, Agile </a:t>
            </a:r>
            <a:r>
              <a:rPr lang="ko-KR" altLang="en-US" sz="1000" b="0" i="0" dirty="0">
                <a:effectLst/>
                <a:highlight>
                  <a:srgbClr val="FFFFFF"/>
                </a:highlight>
              </a:rPr>
              <a:t>원칙에 따라 지속적으로 개선해 나갈 수 있습니다</a:t>
            </a:r>
            <a:r>
              <a:rPr lang="en-US" altLang="ko-KR" sz="1000" b="0" i="0" dirty="0">
                <a:effectLst/>
                <a:highlight>
                  <a:srgbClr val="FFFFFF"/>
                </a:highlight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66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4"/>
          <p:cNvSpPr txBox="1">
            <a:spLocks/>
          </p:cNvSpPr>
          <p:nvPr/>
        </p:nvSpPr>
        <p:spPr bwMode="black">
          <a:xfrm>
            <a:off x="250225" y="1582058"/>
            <a:ext cx="8661087" cy="48818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FB34D"/>
              </a:buClr>
              <a:buSzPct val="75000"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 B2C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시스템의 특성을 고려한 테스트 수행계획 수립 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차세대 시스템의 핵심 업무인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집중적으로 테스트 할 수 있는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가지 방안을 기술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313E5-64EE-C0F4-1D4F-510B946CAC05}"/>
              </a:ext>
            </a:extLst>
          </p:cNvPr>
          <p:cNvSpPr txBox="1"/>
          <p:nvPr/>
        </p:nvSpPr>
        <p:spPr>
          <a:xfrm>
            <a:off x="232688" y="1654698"/>
            <a:ext cx="86786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B2C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시스템에서는 사용자 경험과 신뢰성이 매우 중요하며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특히 결제 시스템의 경우 몇 가지 중요한 특성을 고려해야 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시스템은 사용 편의성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그리고 신뢰성이 우선시되기 때문에 철저한 테스트 계획을 수립하는 것이 필수적입니다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다음은 차세대 시스템의 핵심 업무인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집중적으로 테스트할 수 있는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가지 주요 방안입니다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 1.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테스트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(Functional Testing)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다양한 결제 기능이 요구사항과 정확하게 일치하는지 확인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####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사례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다양한 결제 수단**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직불카드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전자지급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 결제 등 여러 결제 방식 테스트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프로세스**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장바구니에서 결제까지 각 단계를 테스트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상품 선택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정보 입력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 및 결제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오류 상황 처리**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불완전한 결제 정보 입력 시 에러 메시지 및 복구 시나리오 테스트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만료된 카드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잔액 부족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####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사용할 도구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**Selenium**: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어플리케이션의 기능 테스트 자동화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**Postman**: API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기능 테스트 진행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 2.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 테스트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(Security Testing)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정보가 안전하게 처리되고 저장되는지 확인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####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사례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암호화**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전송 중인 결제 정보가 암호화되어 있는지 확인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HTTPS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SSL/TLS)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 및 권한 부여**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권한에 따른 액세스 제어 및 역할 기반 접근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취약성 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OWASP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권장하는 취약성 검사를 포함한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SQL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인젝션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XSS(Cross-Site Scripting)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####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사용할 도구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**OWASP ZAP (Zed Attack Proxy)**: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 취약점 스캐닝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**Burp Suite**: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애플리케이션 보안 테스트</a:t>
            </a:r>
          </a:p>
        </p:txBody>
      </p:sp>
    </p:spTree>
    <p:extLst>
      <p:ext uri="{BB962C8B-B14F-4D97-AF65-F5344CB8AC3E}">
        <p14:creationId xmlns:p14="http://schemas.microsoft.com/office/powerpoint/2010/main" val="2422222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프로세스 수립 및 이슈 해결 방안 제시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구축 프로세스 상에서 모든 관련자들이 유기적으로 협업할 수 있는 방안을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기술하고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Task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별로 적용할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도구 제시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2C366-0C2E-64BF-2C76-3C6B3A3B1B81}"/>
              </a:ext>
            </a:extLst>
          </p:cNvPr>
          <p:cNvSpPr txBox="1"/>
          <p:nvPr/>
        </p:nvSpPr>
        <p:spPr>
          <a:xfrm>
            <a:off x="232688" y="1654698"/>
            <a:ext cx="867862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방법론은 높은 협업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지속적인 피드백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그리고 유연한 대응이 중요한 특성을 가지고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이를 기반으로 모든 관련자들이 유기적으로 협업할 수 있는 방안과 각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Task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별로 적용할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도구를 제안하겠습니다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커뮤니케이션 및 협업 체계 구축**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1-1)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방안**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일일 스탠드업 회의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(Daily Standup)**: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매일 짧은 회의를 통해 팀원들이 현재 진행 상황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계획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그리고 발생한 이슈들을 공유합니다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이는 팀 내 투명성을 높이고 조기 문제 해결을 가능하게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주기적인 리뷰 및 회고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(Sprint Review &amp; Retrospective)**: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스프린트가 끝난 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수행한 작업을 검토하고 개선할 부분을 논의하여 지속적으로 프로세스를 개선합니다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채널 활성화**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Slack, Microsoft Teams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등의 협업 툴을 사용하여 실시간 커뮤니케이션을 활성화하고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이를 통해 빠르게 문제를 해결합니다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역할 정의 및 책임 설정**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팀원들의 역할과 책임을 명확히 하여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누가 어떤 작업을 담당하고 있음을 명확하게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1-2) **Agile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**Slack/Microsoft Teams**: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실시간 채팅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 공유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 애플리케이션 사용 등을 통해 원활한 커뮤니케이션이 가능합니다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**Confluence/JIRA**: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문서화 및 지식 공유를 위한 툴로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프로세스 문서화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회의 기록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기술 스펙 등을 공유할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관리 및 작업 추적**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2-1)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방안**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프로덕트 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관리**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프로덕트 오너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(PO)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 요구사항을 백로그에 정리하고 우선 순위를 설정합니다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 계획 회의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(Sprint Planning)**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팀이 함께 모여 다음 스프린트 동안 수행할 작업을 계획하고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작업에 필요한 시간과 자원을 추정합니다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 분할**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큰 사용자 스토리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에픽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 작은 태스크로 분할하여 작업의 명확성을 높이고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추적 관리를 용이하게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2-2) **Agile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**Jira**: Atlassian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 작업 관리 툴로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프로덕트 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관리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 계획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태스크 추적 등을 효과적으로 수행할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**Trello**: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간단한 작업 보드 형식의 툴로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태스크의 진행 상황을 카드 형식으로 시각적으로 관리할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93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프로세스 수립 및 이슈 해결 방안 제시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구축 프로세스 상에서 모든 관련자들이 유기적으로 협업할 수 있는 방안을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기술하고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Task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별로 적용할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도구 제시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2C366-0C2E-64BF-2C76-3C6B3A3B1B81}"/>
              </a:ext>
            </a:extLst>
          </p:cNvPr>
          <p:cNvSpPr txBox="1"/>
          <p:nvPr/>
        </p:nvSpPr>
        <p:spPr>
          <a:xfrm>
            <a:off x="232688" y="1654698"/>
            <a:ext cx="86786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 통합 및 품질 관리**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3-1) 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방안**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 통합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(Continuous Integration)**: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개발자 작업한 코드를 지속적으로 통합하여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발생할 수 있는 통합 문제를 조기에 발견하고 해결합니다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**Code Review**: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코드 변경 사항을 팀원이 검토하여 코드 품질을 높이고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버그가 생산 단계에서 발견되지 않도록 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자동화된 테스트**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유닛 테스트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 테스트 등을 자동화하여 품질 보증을 지속적으로 수행합니다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3-2) **Agile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**GitHub/GitLab**: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 코드 관리 및 코드 리뷰에 적합한 도구로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Git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 코드 저장소와 협업 기능을 제공합니다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**Jenkins/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CircleCI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 통합을 자동화하는 도구로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 변경이 발생했을 때 자동으로 빌드하고 테스트할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 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피드백 수집 및 지속적인 개선**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4-1) 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방안**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 피드백 수집**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프로덕트를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실제로 사용하는 사용자로부터 직접 피드백을 받아 개선점을 도출합니다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 회고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(Retrospective)**: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 내부적으로 지난 스프린트 동안 잘된 점과 개선할 점을 논의하여 지속적인 프로세스 개선을 도모합니다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주기적인 고객 워크숍**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 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스테이크홀더와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정기적으로 만나 개발된 기능과 사용성을 논의하고 피드백을 반영합니다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4-2) **Agile 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 도구**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**Miro/Mural**: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비주얼 협업 툴로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아이디어 브레인스토밍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피드백 수집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회고 활동 등을 시각적으로 관리하는 데 유리합니다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**SurveyMonkey/Google Forms**: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 및 팀 피드백을 수집하고 분석하는 데 적합한 설문 조사 도구입니다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Task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별로 적용할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도구와 협업 방안을 통해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 B2C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 개발 프로젝트가 능률적이고 체계적으로 진행될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지속적인 피드백과 개선을 통해 차세대 시스템의 성공적인 구축을 도모할 수 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826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프로세스 수립 및 이슈 해결 방안 제시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구축 프로세스 상에서 모든 관련자들이 유기적으로 협업할 수 있는 방안을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기술하고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Task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별로 적용할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도구 제시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2C366-0C2E-64BF-2C76-3C6B3A3B1B81}"/>
              </a:ext>
            </a:extLst>
          </p:cNvPr>
          <p:cNvSpPr txBox="1"/>
          <p:nvPr/>
        </p:nvSpPr>
        <p:spPr>
          <a:xfrm>
            <a:off x="232688" y="1392153"/>
            <a:ext cx="8678624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기획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(Planning)**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**JIRA**: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스토리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 계획 및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관리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**Trello**: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간단한 보드 기반의 작업 관리를 지원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협업에 적합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**Miro**: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온라인 화이트보드 도구로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브레인스토밍 및 시각적 계획 수립에 도움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**Confluence**: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문서화 및 팀 간의 지식 공유를 위한 도구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(Development)**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**Git**: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분산 버전 관리 시스템으로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 작업의 통합 및 분기에 도움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**GitHub / GitLab / Bitbucket**: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 저장소 관리 및 협업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 리뷰 기능 제공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**Visual Studio Code**: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환경 지원 및 실시간 협업 기능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(Live Share).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**Slack**: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개발자 간 실시간 커뮤니케이션 및 통합 알림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(Testing)**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**Selenium**: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애플리케이션 테스트 자동화를 위한 도구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**Jenkins**: CI/CD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파이프라인 구축 및 테스트 자동화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**Postman**: API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및 협업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**JUnit**: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자바 기반 단위 테스트 프레임워크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배포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(Deployment)**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**Docker**: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애플리케이션 배포 및 컨테이너화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**Kubernetes**: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컨테이너화된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애플리케이션의 오케스트레이션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**Ansible**: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자동화된 서버 설정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배포 및 관리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**AWS / Azure / GCP**: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클라우드 인프라를 활용한 애플리케이션 배포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 및 모니터링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(Operations and Monitoring)**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**Nagios**: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및 네트워크 모니터링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**Prometheus**: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및 서비스 모니터링 및 경고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**Grafana**: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시각화 도구로 모니터링 데이터의 대시보드 구성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**Splunk**: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실시간 데이터 수집 및 분석 플랫폼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리뷰 및 회고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(Review and Retrospective)**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**Miro**: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회고 미팅 시 사용되는 온라인 화이트보드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FunRetro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 회고 미팅 도구로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팀원들이 피드백을 공유하고 분석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**Zoom / Microsoft Teams**: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원격 회의 및 회고 미팅 진행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이러한 도구들은 각 단계별로 특화되어 있으며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원활한 협업을 지원하여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프로세스를 효과적으로 수행할 수 있도록 도와줍니다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66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프로세스 수립 및 이슈 해결 방안 제시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구축 프로세스 상에서 모든 관련자들이 유기적으로 협업할 수 있는 방안을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기술하고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Task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별로 적용할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Agile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도구 제시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2C366-0C2E-64BF-2C76-3C6B3A3B1B81}"/>
              </a:ext>
            </a:extLst>
          </p:cNvPr>
          <p:cNvSpPr txBox="1"/>
          <p:nvPr/>
        </p:nvSpPr>
        <p:spPr>
          <a:xfrm>
            <a:off x="232688" y="1672808"/>
            <a:ext cx="86786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애자일 프로젝트 관리에서 단계별로 사용할 수 있는 협업 도구는 다양하며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도구는 특정 단계나 작업에 최적화되어 있습니다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다음은 애자일 환경에서 자주 사용되는 협업 도구와 그 기능을 단계별로 정리한 것입니다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계획 및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관리**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**Jira**: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스크럼 및 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칸반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보드를 제공하여 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백로그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세분화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 우선 순위 지정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종속성 매핑 등을 지원합니다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이는 팀이 작업을 체계적으로 계획하고 관리할 수 있도록 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돕습니다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[1][2].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**Asana**: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 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플래닝과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프로젝트 관리를 위한 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칸반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보드와 타임라인 기능을 제공하여 팀이 프로젝트를 시각적으로 관리할 수 있게 합니다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[4].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및 스프린트 관리**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**Scrum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보드**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 동안 작업을 관리하고 팀의 진행 상황을 추적할 수 있도록 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돕습니다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Jira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스크럼 보드는 특히 대규모 프로젝트를 작은 작업으로 나누어 관리하는 데 유용합니다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**Kanban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보드**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 흐름을 시각적으로 표현하여 팀이 리소스를 최적화하고 작업의 병목 현상을 줄일 수 있도록 합니다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[1][4].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협업 및 커뮤니케이션**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**Confluence**: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문서화 및 팀 간 지식 공유를 위한 도구로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Jira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함께 사용하여 팀의 협업을 강화할 수 있습니다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[5].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**Asana**: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대화 기능을 통해 공지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질문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피드백을 쉽게 주고받을 수 있으며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Slack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이나 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Microsoft Teams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같은 커뮤니케이션 툴과의 연동을 지원합니다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[4].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**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피드백 및 개선**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 및 인사이트**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Jira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프로젝트 중 및 완료 후 데이터 기반의 의사 결정을 지원하기 위해 즉시 사용할 수 있는 보고서 및 대시보드를 제공합니다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**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레트로스펙티브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스프린트 완료 후 회고를 통해 팀의 작업 방식을 지속적으로 개선할 수 있습니다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9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TeamRooms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같은 기능은 이러한 회고를 지원합니다</a:t>
            </a: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[3].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이러한 도구들은 애자일 방법론의 유연성과 효율성을 극대화하기 위해 각 단계에서 필요한 기능을 제공합니다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팀의 요구에 따라 적절한 도구를 선택하여 사용하면 애자일 프로젝트를 효과적으로 관리할 수 있습니다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Citations: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[1] https://www.atlassian.com/ko/agile/project-management/tools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[2] https://brunch.co.kr/%40jhw28/36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[3] https://www.ciokorea.com/news/209644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[4] https://asana.com/ko/uses/agile-management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[5] https://www.lgcns.com/blog/cns-tech/cloud/39440/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DC4BD-9939-B356-73C4-3580C82E7949}"/>
              </a:ext>
            </a:extLst>
          </p:cNvPr>
          <p:cNvSpPr txBox="1"/>
          <p:nvPr/>
        </p:nvSpPr>
        <p:spPr>
          <a:xfrm>
            <a:off x="6248400" y="1002717"/>
            <a:ext cx="214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n-cs"/>
              </a:rPr>
              <a:t>www.perplexity.ai/</a:t>
            </a:r>
          </a:p>
        </p:txBody>
      </p:sp>
    </p:spTree>
    <p:extLst>
      <p:ext uri="{BB962C8B-B14F-4D97-AF65-F5344CB8AC3E}">
        <p14:creationId xmlns:p14="http://schemas.microsoft.com/office/powerpoint/2010/main" val="34104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8FBA03-1568-6CF0-3E7E-9B2D718A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4" y="506995"/>
            <a:ext cx="8600792" cy="584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28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7C66D98-5311-C5D6-2372-53DD6E52A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29"/>
          <a:stretch/>
        </p:blipFill>
        <p:spPr>
          <a:xfrm>
            <a:off x="344032" y="669957"/>
            <a:ext cx="8455936" cy="50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55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A3526F-68EE-44B8-051F-E25B67AEA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9"/>
          <a:stretch/>
        </p:blipFill>
        <p:spPr>
          <a:xfrm>
            <a:off x="353086" y="878187"/>
            <a:ext cx="8437828" cy="47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95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20CAF7-D23C-D29F-0AE0-071CC3680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00"/>
          <a:stretch/>
        </p:blipFill>
        <p:spPr>
          <a:xfrm>
            <a:off x="461727" y="511521"/>
            <a:ext cx="8220546" cy="52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3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ECA374-75DA-18FF-99EC-7DD3ECADC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" r="-1053" b="8217"/>
          <a:stretch/>
        </p:blipFill>
        <p:spPr>
          <a:xfrm>
            <a:off x="271604" y="534155"/>
            <a:ext cx="8600792" cy="530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60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7D7BA7-E6B5-E439-5930-173C7D7CE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01"/>
          <a:stretch/>
        </p:blipFill>
        <p:spPr>
          <a:xfrm>
            <a:off x="334979" y="402879"/>
            <a:ext cx="8474042" cy="52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1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4"/>
          <p:cNvSpPr txBox="1">
            <a:spLocks/>
          </p:cNvSpPr>
          <p:nvPr/>
        </p:nvSpPr>
        <p:spPr bwMode="black">
          <a:xfrm>
            <a:off x="250225" y="1582058"/>
            <a:ext cx="8661087" cy="48818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FB34D"/>
              </a:buClr>
              <a:buSzPct val="75000"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 B2C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시스템의 특성을 고려한 테스트 수행계획 수립 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차세대 시스템의 핵심 업무인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집중적으로 테스트 할 수 있는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가지 방안을 기술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313E5-64EE-C0F4-1D4F-510B946CAC05}"/>
              </a:ext>
            </a:extLst>
          </p:cNvPr>
          <p:cNvSpPr txBox="1"/>
          <p:nvPr/>
        </p:nvSpPr>
        <p:spPr>
          <a:xfrm>
            <a:off x="232688" y="1654698"/>
            <a:ext cx="86786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 3.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 테스트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(Performance Testing)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시스템의 성능을 평가하고 많은 트래픽 하에서의 응답성을 확인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####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사례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부하 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특정 시간 동안 다수의 사용자 요청 처리 능력 테스트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블랙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프라이데이와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같은 피크 타임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응답 시간 측정**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처리 시간 측정 및 최적화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스트레스 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시스템의 최대 처리 용량을 초과하는 조건에서의 안정성 평가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####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사용할 도구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**JMeter**: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부하 및 스트레스 테스트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**LoadRunner**: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확장 가능한 성능 테스트 솔루션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###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종합 테스트 방안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위의 각 테스트 방안은 개별적으로 수행하는 것 외에도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통합적으로 결제 시스템의 기능적 완전성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그리고 성능을 평가하기 위해 병행하여 진행하는 것이 좋습니다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이를 통해 보다 포괄적이고 철저한 결제 시스템 검증을 할 수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테스트**를 통해 기본적인 결제 절차가 잘 작동하는지 확인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 테스트**를 통해 결제 데이터의 안전성을 보장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 테스트**를 통해 다양한 트래픽 조건하에서 안정적인 결제 처리를 확인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이러한 테스트 계획을 통해 차세대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B2C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시스템의 결제 기능이 안전하고 신뢰할 수 있는 상태임을 보장할 수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516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433737-FFA3-25B2-52D5-850C3E6B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4" y="1644205"/>
            <a:ext cx="8691326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FBC7B-B2CE-8751-0FF5-2EB8B1DA20F0}"/>
              </a:ext>
            </a:extLst>
          </p:cNvPr>
          <p:cNvSpPr txBox="1"/>
          <p:nvPr/>
        </p:nvSpPr>
        <p:spPr>
          <a:xfrm>
            <a:off x="325925" y="476608"/>
            <a:ext cx="84921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"AX K-Way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방법론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은 생성형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어플리케이션 개발 과정을 유연하고 기민하게 대응할 수 있도록 표준화되고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검증된 프로세스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가이드를 제공한다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7800" marR="0" lvl="1" indent="-15875" algn="l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AX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진행 시 효율적인 프로세스를 정리하여 체계적으로 가이드 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marR="0" lvl="1" indent="-15875" algn="l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AX K-Way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방법론은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Cloud Native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DX K-Way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방법론과 통합하여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비즈니스 프로세스와 운영의 효율성을 극대화 할 수 있도록 생성형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 개발 프로세스와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표준화하고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관련 산출물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가이드를 제시한다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marR="0" lvl="1" indent="-15875" algn="l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 프로젝트의 구축 특성을 이해하고 프로젝트 수행 전 필요한 자원과 기술을 준비하는데 도움을 준다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516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E772EA8-AAA3-30A8-A6B9-35656D29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3" y="688975"/>
            <a:ext cx="8453534" cy="54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810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FFB1784-2486-4E3D-FF46-1E783AA4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9" y="838200"/>
            <a:ext cx="8565502" cy="518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359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5E27F6-C82C-60E2-081C-B2C7EB52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9" y="289249"/>
            <a:ext cx="8406882" cy="60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8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4EDC3D-F041-0993-A614-D633B74F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841442"/>
            <a:ext cx="8341568" cy="563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11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4">
            <a:extLst>
              <a:ext uri="{FF2B5EF4-FFF2-40B4-BE49-F238E27FC236}">
                <a16:creationId xmlns:a16="http://schemas.microsoft.com/office/drawing/2014/main" id="{4489C6AE-8868-4732-7FAB-C53F7913F07E}"/>
              </a:ext>
            </a:extLst>
          </p:cNvPr>
          <p:cNvSpPr/>
          <p:nvPr/>
        </p:nvSpPr>
        <p:spPr>
          <a:xfrm>
            <a:off x="539750" y="3140967"/>
            <a:ext cx="4032250" cy="2970255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847D7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19DF793-0177-F77F-7B9F-703760529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3573016"/>
            <a:ext cx="39604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Appendix 1.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공수 산정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27B06-7FCA-D093-E812-672ED0EFB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9" y="811311"/>
            <a:ext cx="3888431" cy="529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marR="0" lvl="0" indent="-358775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계획 수립 개요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88962" marR="0" lvl="2" indent="-228600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맑은 고딕" pitchFamily="50" charset="-127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테스트 계획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vs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상세 테스트 계획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588962" marR="0" lvl="2" indent="-228600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맑은 고딕" pitchFamily="50" charset="-127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계획 수립 절차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8775" marR="0" lvl="0" indent="-358775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환경 분석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요구사항 분석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과거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유사 사례 분석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개발 방법론 및 기반 분석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환경 분석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8775" marR="0" lvl="0" indent="-358775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마스터 테스트 계획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대상 및 범위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단계와 유형 정의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R&amp;R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 정의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+mn-cs"/>
              </a:rPr>
              <a:t>테스트 일정 계획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해소 방안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품질 목표 수준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산출물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환경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도구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60B075E-4B18-6124-98CF-A9D6DC9E0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811773"/>
            <a:ext cx="4042792" cy="264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marR="0" lvl="0" indent="-358775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romanUcPeriod" startAt="4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테스트 계획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대상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상세 일정 계획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조직 및 역할 정의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수행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결함 처리 절차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설계 방안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종료 기준 정의</a:t>
            </a: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테스트 환경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77863" marR="0" lvl="2" indent="-319088" algn="l" defTabSz="457200" rtl="0" eaLnBrk="0" fontAlgn="base" latinLnBrk="1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테스트 도구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198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1D8D6-94E8-B127-A288-5E65B5222954}"/>
              </a:ext>
            </a:extLst>
          </p:cNvPr>
          <p:cNvSpPr txBox="1"/>
          <p:nvPr/>
        </p:nvSpPr>
        <p:spPr>
          <a:xfrm>
            <a:off x="250825" y="525802"/>
            <a:ext cx="1733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1.3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유형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84140-32A5-1BF5-346A-DF2CA91947FB}"/>
              </a:ext>
            </a:extLst>
          </p:cNvPr>
          <p:cNvSpPr txBox="1"/>
          <p:nvPr/>
        </p:nvSpPr>
        <p:spPr>
          <a:xfrm>
            <a:off x="250825" y="880996"/>
            <a:ext cx="86423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테스트는 단위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인수테스트를 수행하고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테스트는 데이터 전환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취약점 진단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가용성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웹접근성과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웹호환성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점검을 통해 오픈 품질을 확보합니다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E87C1-6365-B910-E3FF-72C1E617D4FC}"/>
              </a:ext>
            </a:extLst>
          </p:cNvPr>
          <p:cNvSpPr txBox="1"/>
          <p:nvPr/>
        </p:nvSpPr>
        <p:spPr>
          <a:xfrm>
            <a:off x="1607841" y="5783832"/>
            <a:ext cx="707416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소스코드 표준점검은 개발환경에서 개발자 스스로 진단하고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취약점 진단 시 운영환경에서 보안전문가가 수행합니다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 테스트는 테스트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TF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구성하여 진행합니다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 테스트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TF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구성은 고객사와 협의하여 결정합니다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대민의 주요 브라우저는 크롬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엣지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사파리이고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대민 이외의 업무는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엣지입니다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E98E51-5D39-FEDA-7C67-1C4C7AE31511}"/>
              </a:ext>
            </a:extLst>
          </p:cNvPr>
          <p:cNvSpPr/>
          <p:nvPr/>
        </p:nvSpPr>
        <p:spPr>
          <a:xfrm>
            <a:off x="1713337" y="1808950"/>
            <a:ext cx="492734" cy="12522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6A7C92-C672-5C6C-AAA2-A145F8F1F140}"/>
              </a:ext>
            </a:extLst>
          </p:cNvPr>
          <p:cNvSpPr/>
          <p:nvPr/>
        </p:nvSpPr>
        <p:spPr>
          <a:xfrm>
            <a:off x="1713337" y="3237106"/>
            <a:ext cx="492734" cy="25156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BD236A-E0F6-3D34-A4D2-93C601F9DC22}"/>
              </a:ext>
            </a:extLst>
          </p:cNvPr>
          <p:cNvSpPr/>
          <p:nvPr/>
        </p:nvSpPr>
        <p:spPr>
          <a:xfrm>
            <a:off x="2294193" y="1808949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 테스트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CAA72D-F824-4798-1530-576A0BFFA738}"/>
              </a:ext>
            </a:extLst>
          </p:cNvPr>
          <p:cNvSpPr/>
          <p:nvPr/>
        </p:nvSpPr>
        <p:spPr>
          <a:xfrm>
            <a:off x="2294193" y="3669528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취약점 진단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068A64-D35A-4519-9E3D-921867019989}"/>
              </a:ext>
            </a:extLst>
          </p:cNvPr>
          <p:cNvSpPr/>
          <p:nvPr/>
        </p:nvSpPr>
        <p:spPr>
          <a:xfrm>
            <a:off x="2294193" y="4101950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가용성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3F448-10AF-4383-53E3-A80C830B2FD9}"/>
              </a:ext>
            </a:extLst>
          </p:cNvPr>
          <p:cNvSpPr/>
          <p:nvPr/>
        </p:nvSpPr>
        <p:spPr>
          <a:xfrm>
            <a:off x="2294193" y="2264977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 테스트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F421AC-092E-E909-D658-3702BDB23F17}"/>
              </a:ext>
            </a:extLst>
          </p:cNvPr>
          <p:cNvSpPr/>
          <p:nvPr/>
        </p:nvSpPr>
        <p:spPr>
          <a:xfrm>
            <a:off x="2294193" y="2707640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인수 테스트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C62BD4-A919-08AF-B9B0-821A0A192075}"/>
              </a:ext>
            </a:extLst>
          </p:cNvPr>
          <p:cNvSpPr/>
          <p:nvPr/>
        </p:nvSpPr>
        <p:spPr>
          <a:xfrm>
            <a:off x="2294193" y="4534372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 테스트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1683C5-BBC5-8327-2777-86F36565F592}"/>
              </a:ext>
            </a:extLst>
          </p:cNvPr>
          <p:cNvSpPr/>
          <p:nvPr/>
        </p:nvSpPr>
        <p:spPr>
          <a:xfrm>
            <a:off x="2294193" y="4966794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웹접근성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테스트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DF3AF5-74C2-13EF-0E28-B606AF0BF9B4}"/>
              </a:ext>
            </a:extLst>
          </p:cNvPr>
          <p:cNvSpPr/>
          <p:nvPr/>
        </p:nvSpPr>
        <p:spPr>
          <a:xfrm>
            <a:off x="2294193" y="5399218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웹호환성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테스트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76696-E167-36F1-C04E-2F1D6312A955}"/>
              </a:ext>
            </a:extLst>
          </p:cNvPr>
          <p:cNvSpPr txBox="1"/>
          <p:nvPr/>
        </p:nvSpPr>
        <p:spPr>
          <a:xfrm>
            <a:off x="2294193" y="1528285"/>
            <a:ext cx="123183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유형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785382-7926-9999-2F4D-9C4434A2969C}"/>
              </a:ext>
            </a:extLst>
          </p:cNvPr>
          <p:cNvSpPr/>
          <p:nvPr/>
        </p:nvSpPr>
        <p:spPr>
          <a:xfrm>
            <a:off x="3637589" y="1808949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4496EB-7523-C833-9F55-E40E73E35E6F}"/>
              </a:ext>
            </a:extLst>
          </p:cNvPr>
          <p:cNvSpPr/>
          <p:nvPr/>
        </p:nvSpPr>
        <p:spPr>
          <a:xfrm>
            <a:off x="3637589" y="3669528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 전문가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862679-D155-0823-AB07-00AF7EC35C2F}"/>
              </a:ext>
            </a:extLst>
          </p:cNvPr>
          <p:cNvSpPr/>
          <p:nvPr/>
        </p:nvSpPr>
        <p:spPr>
          <a:xfrm>
            <a:off x="3637589" y="4101950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TA+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고객관리자원관리원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AAE2B5-751F-2E4B-5F27-23B7A3A8197B}"/>
              </a:ext>
            </a:extLst>
          </p:cNvPr>
          <p:cNvSpPr/>
          <p:nvPr/>
        </p:nvSpPr>
        <p:spPr>
          <a:xfrm>
            <a:off x="3637589" y="2264977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+TF(3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8401FE-FBE9-88E1-E78D-EAB905E1EF81}"/>
              </a:ext>
            </a:extLst>
          </p:cNvPr>
          <p:cNvSpPr/>
          <p:nvPr/>
        </p:nvSpPr>
        <p:spPr>
          <a:xfrm>
            <a:off x="3637589" y="2707640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AAC2DB-C813-1CD5-8BF4-C5C5FDB7BF26}"/>
              </a:ext>
            </a:extLst>
          </p:cNvPr>
          <p:cNvSpPr/>
          <p:nvPr/>
        </p:nvSpPr>
        <p:spPr>
          <a:xfrm>
            <a:off x="3637589" y="4534372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 전문가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A6402F-66BC-FD55-CFD2-59D45AD0DC3B}"/>
              </a:ext>
            </a:extLst>
          </p:cNvPr>
          <p:cNvSpPr/>
          <p:nvPr/>
        </p:nvSpPr>
        <p:spPr>
          <a:xfrm>
            <a:off x="3637589" y="4966794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전문 업체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B0DED1-DEFE-24D1-2513-96F6488B52B6}"/>
              </a:ext>
            </a:extLst>
          </p:cNvPr>
          <p:cNvSpPr/>
          <p:nvPr/>
        </p:nvSpPr>
        <p:spPr>
          <a:xfrm>
            <a:off x="3637589" y="5399218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전문 업체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or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CC1E38-C87D-4133-9BDE-632CB21FD5F7}"/>
              </a:ext>
            </a:extLst>
          </p:cNvPr>
          <p:cNvSpPr txBox="1"/>
          <p:nvPr/>
        </p:nvSpPr>
        <p:spPr>
          <a:xfrm>
            <a:off x="3637589" y="1528285"/>
            <a:ext cx="144879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수행주체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21BBE7-5B34-07A0-9455-00D59275C380}"/>
              </a:ext>
            </a:extLst>
          </p:cNvPr>
          <p:cNvSpPr/>
          <p:nvPr/>
        </p:nvSpPr>
        <p:spPr>
          <a:xfrm>
            <a:off x="5174240" y="1808949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온라인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인터페이스 단위 프로그램 기능 검증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소스코드 취약점 개발자 자체 점검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34C6C0-30A4-A279-2974-227A391AEA4F}"/>
              </a:ext>
            </a:extLst>
          </p:cNvPr>
          <p:cNvSpPr/>
          <p:nvPr/>
        </p:nvSpPr>
        <p:spPr>
          <a:xfrm>
            <a:off x="5174240" y="3669528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어플리케이션의 소스코드 보안진단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모의해킹 진단과 시스템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(OS, WEB/WAS, DB)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보안 취약점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진단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79BF63-D381-A003-6D2A-F87A95B5F757}"/>
              </a:ext>
            </a:extLst>
          </p:cNvPr>
          <p:cNvSpPr/>
          <p:nvPr/>
        </p:nvSpPr>
        <p:spPr>
          <a:xfrm>
            <a:off x="5174240" y="4101950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시스템의 이중화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(Fail-Over)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백업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복구 절차 검증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8F40EF-7295-E4D2-15A8-9D56271FD4E6}"/>
              </a:ext>
            </a:extLst>
          </p:cNvPr>
          <p:cNvSpPr/>
          <p:nvPr/>
        </p:nvSpPr>
        <p:spPr>
          <a:xfrm>
            <a:off x="5174239" y="2264977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요구사항 기반의 업무 기능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처리 절차 및 데이터 정합성 검증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B676B2-873C-4CD1-BC38-9874321B1A0F}"/>
              </a:ext>
            </a:extLst>
          </p:cNvPr>
          <p:cNvSpPr/>
          <p:nvPr/>
        </p:nvSpPr>
        <p:spPr>
          <a:xfrm>
            <a:off x="5174240" y="2707640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관점의 업무 기능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처리 절차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정합성 검증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D6284E-0575-55B4-BF51-170E647A0C54}"/>
              </a:ext>
            </a:extLst>
          </p:cNvPr>
          <p:cNvSpPr/>
          <p:nvPr/>
        </p:nvSpPr>
        <p:spPr>
          <a:xfrm>
            <a:off x="5174240" y="4534372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사용자의 목표 응답성능과 시스템의 목표 처리성능 및 시스템 자원사용의 적절성을 검증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EAB91D-F8B6-D8FC-B11A-6770883528FE}"/>
              </a:ext>
            </a:extLst>
          </p:cNvPr>
          <p:cNvSpPr/>
          <p:nvPr/>
        </p:nvSpPr>
        <p:spPr>
          <a:xfrm>
            <a:off x="5174240" y="4966794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신체적 및 인지적 제약 등으로 인한 불편함이 없이 이용할 수 있도록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웹접근성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지침 준수여부 검증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3F0E6C-D68A-2279-20D1-4367957E185A}"/>
              </a:ext>
            </a:extLst>
          </p:cNvPr>
          <p:cNvSpPr/>
          <p:nvPr/>
        </p:nvSpPr>
        <p:spPr>
          <a:xfrm>
            <a:off x="5174240" y="5399218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 브라우저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정보기기 호환을 위한 웹 표준 및 호환성 준수여부 검증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15F42-AA5D-918B-BE11-255072B6F39C}"/>
              </a:ext>
            </a:extLst>
          </p:cNvPr>
          <p:cNvSpPr txBox="1"/>
          <p:nvPr/>
        </p:nvSpPr>
        <p:spPr>
          <a:xfrm>
            <a:off x="5174239" y="1544874"/>
            <a:ext cx="3718937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목적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516AC3B-9842-2403-7DD1-E5D76E36E1D1}"/>
              </a:ext>
            </a:extLst>
          </p:cNvPr>
          <p:cNvSpPr/>
          <p:nvPr/>
        </p:nvSpPr>
        <p:spPr>
          <a:xfrm>
            <a:off x="2294193" y="3237106"/>
            <a:ext cx="1231836" cy="3535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전환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52F069-47C2-6F2C-CD77-06944CAC3297}"/>
              </a:ext>
            </a:extLst>
          </p:cNvPr>
          <p:cNvSpPr/>
          <p:nvPr/>
        </p:nvSpPr>
        <p:spPr>
          <a:xfrm>
            <a:off x="3637589" y="3237106"/>
            <a:ext cx="144879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DA+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업무팀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9915E9-0D39-F087-5B8A-63437A0E121F}"/>
              </a:ext>
            </a:extLst>
          </p:cNvPr>
          <p:cNvSpPr/>
          <p:nvPr/>
        </p:nvSpPr>
        <p:spPr>
          <a:xfrm>
            <a:off x="5174240" y="3237106"/>
            <a:ext cx="3718936" cy="353513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marR="0" lvl="0" indent="-841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전환 대상의 이행 절차 및 데이터 정합성 검증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4AE454FD-3E7D-4B93-E71B-33E489A4FFAC}"/>
              </a:ext>
            </a:extLst>
          </p:cNvPr>
          <p:cNvSpPr/>
          <p:nvPr/>
        </p:nvSpPr>
        <p:spPr>
          <a:xfrm rot="16200000">
            <a:off x="-698634" y="3384819"/>
            <a:ext cx="3929728" cy="806093"/>
          </a:xfrm>
          <a:prstGeom prst="triangle">
            <a:avLst/>
          </a:prstGeom>
          <a:gradFill flip="none" rotWithShape="1">
            <a:gsLst>
              <a:gs pos="0">
                <a:srgbClr val="777777">
                  <a:gamma/>
                  <a:tint val="0"/>
                  <a:invGamma/>
                </a:srgbClr>
              </a:gs>
              <a:gs pos="100000">
                <a:srgbClr val="777777"/>
              </a:gs>
            </a:gsLst>
            <a:lin ang="2700000" scaled="1"/>
            <a:tileRect/>
          </a:gra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6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A41FB1-0356-D940-A0C5-5D79E0DF5CEF}"/>
              </a:ext>
            </a:extLst>
          </p:cNvPr>
          <p:cNvSpPr/>
          <p:nvPr/>
        </p:nvSpPr>
        <p:spPr>
          <a:xfrm>
            <a:off x="284672" y="3110510"/>
            <a:ext cx="1287883" cy="12936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유형</a:t>
            </a:r>
          </a:p>
        </p:txBody>
      </p:sp>
    </p:spTree>
    <p:extLst>
      <p:ext uri="{BB962C8B-B14F-4D97-AF65-F5344CB8AC3E}">
        <p14:creationId xmlns:p14="http://schemas.microsoft.com/office/powerpoint/2010/main" val="445765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AD36196-BA3B-E497-FB16-35DADCBD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03" y="279889"/>
            <a:ext cx="3057231" cy="465231"/>
          </a:xfrm>
        </p:spPr>
        <p:txBody>
          <a:bodyPr/>
          <a:lstStyle/>
          <a:p>
            <a:pPr eaLnBrk="1" hangingPunct="1"/>
            <a:r>
              <a:rPr lang="ko-KR" altLang="en-US" sz="1662" dirty="0"/>
              <a:t>주요 활동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646087F-4C08-4109-BEA2-4A600F66C6DB}"/>
              </a:ext>
            </a:extLst>
          </p:cNvPr>
          <p:cNvSpPr txBox="1">
            <a:spLocks/>
          </p:cNvSpPr>
          <p:nvPr/>
        </p:nvSpPr>
        <p:spPr bwMode="auto">
          <a:xfrm>
            <a:off x="5768780" y="279889"/>
            <a:ext cx="3057231" cy="46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82064" marR="0" lvl="0" indent="0" algn="r" defTabSz="844083" rtl="0" eaLnBrk="0" fontAlgn="base" latinLnBrk="1" hangingPunct="0">
              <a:lnSpc>
                <a:spcPct val="150000"/>
              </a:lnSpc>
              <a:spcBef>
                <a:spcPts val="1662"/>
              </a:spcBef>
              <a:spcAft>
                <a:spcPct val="0"/>
              </a:spcAft>
              <a:buClrTx/>
              <a:buSzTx/>
              <a:buFontTx/>
              <a:buNone/>
              <a:tabLst>
                <a:tab pos="328254" algn="l"/>
              </a:tabLst>
              <a:defRPr/>
            </a:pPr>
            <a:r>
              <a: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 </a:t>
            </a:r>
            <a:r>
              <a:rPr kumimoji="1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 목적 및 전략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77F51C-9885-DA44-514F-CAD8638FADB9}"/>
              </a:ext>
            </a:extLst>
          </p:cNvPr>
          <p:cNvSpPr txBox="1">
            <a:spLocks/>
          </p:cNvSpPr>
          <p:nvPr/>
        </p:nvSpPr>
        <p:spPr>
          <a:xfrm>
            <a:off x="262304" y="803478"/>
            <a:ext cx="8354456" cy="598220"/>
          </a:xfrm>
          <a:prstGeom prst="rect">
            <a:avLst/>
          </a:prstGeom>
        </p:spPr>
        <p:txBody>
          <a:bodyPr/>
          <a:lstStyle>
            <a:lvl1pPr marL="1588" indent="-1588" algn="l" defTabSz="939800" rtl="0" eaLnBrk="0" fontAlgn="b" latinLnBrk="0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tabLst/>
              <a:defRPr kumimoji="1" sz="1600" b="1" baseline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360363" indent="-93663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[Normal Text]"/>
              <a:buChar char="–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2pPr>
            <a:lvl3pPr marL="541338" indent="-90488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SzPct val="100000"/>
              <a:buChar char="•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720725" indent="-92075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SzPct val="100000"/>
              <a:buFont typeface="[Normal Text]"/>
              <a:buChar char="­"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4pPr>
            <a:lvl5pPr marL="901700" indent="-92075" algn="l" defTabSz="939800" rtl="0" eaLnBrk="0" fontAlgn="base" latinLnBrk="1" hangingPunct="0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5pPr>
            <a:lvl6pPr marL="13589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6pPr>
            <a:lvl7pPr marL="18161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7pPr>
            <a:lvl8pPr marL="22733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8pPr>
            <a:lvl9pPr marL="27305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1466" marR="0" lvl="0" indent="-1466" algn="l" defTabSz="867529" rtl="0" eaLnBrk="0" fontAlgn="b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변화관리는 아래의 주요 활동 영역을 기반으로 </a:t>
            </a:r>
            <a:r>
              <a:rPr kumimoji="1" lang="ko-KR" altLang="en-US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고객사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및 프로젝트 특성을 고려한 세부 활동내용과 수행일정을 수립할 것임</a:t>
            </a:r>
            <a:endParaRPr kumimoji="1" lang="en-US" altLang="ko-KR" sz="1292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Text Box 155">
            <a:extLst>
              <a:ext uri="{FF2B5EF4-FFF2-40B4-BE49-F238E27FC236}">
                <a16:creationId xmlns:a16="http://schemas.microsoft.com/office/drawing/2014/main" id="{A990BC8F-46F4-E34A-9F8C-B37BDC612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5302" y="1468469"/>
            <a:ext cx="2444262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ctr" defTabSz="888045" rtl="0" eaLnBrk="0" fontAlgn="base" latinLnBrk="0" hangingPunct="0">
              <a:lnSpc>
                <a:spcPct val="95000"/>
              </a:lnSpc>
              <a:spcBef>
                <a:spcPts val="774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고려사항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Line 156">
            <a:extLst>
              <a:ext uri="{FF2B5EF4-FFF2-40B4-BE49-F238E27FC236}">
                <a16:creationId xmlns:a16="http://schemas.microsoft.com/office/drawing/2014/main" id="{71831659-3CBE-6883-D53E-BC8370C5B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7905" y="1686810"/>
            <a:ext cx="299076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marL="0" marR="0" lvl="0" indent="0" algn="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9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AAB227-7FF8-EBDA-684E-634E5CB67EC1}"/>
              </a:ext>
            </a:extLst>
          </p:cNvPr>
          <p:cNvSpPr/>
          <p:nvPr/>
        </p:nvSpPr>
        <p:spPr>
          <a:xfrm>
            <a:off x="5284634" y="1753446"/>
            <a:ext cx="3298485" cy="5524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하위 변화관리 핵심 활동간 상호 연관성이 확보 되어야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프로그램과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align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된 전략이 수립 되어야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650341-604D-A6E7-ED97-1DBE98568D07}"/>
              </a:ext>
            </a:extLst>
          </p:cNvPr>
          <p:cNvSpPr/>
          <p:nvPr/>
        </p:nvSpPr>
        <p:spPr>
          <a:xfrm>
            <a:off x="498872" y="1833747"/>
            <a:ext cx="1395692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변화관리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계획 수립</a:t>
            </a:r>
          </a:p>
        </p:txBody>
      </p:sp>
      <p:sp>
        <p:nvSpPr>
          <p:cNvPr id="14" name="Text Box 155">
            <a:extLst>
              <a:ext uri="{FF2B5EF4-FFF2-40B4-BE49-F238E27FC236}">
                <a16:creationId xmlns:a16="http://schemas.microsoft.com/office/drawing/2014/main" id="{ECE1AAB7-B0BB-ACA3-2C9A-2A6D82FCF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325" y="1468167"/>
            <a:ext cx="2444262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ctr" defTabSz="888045" rtl="0" eaLnBrk="0" fontAlgn="base" latinLnBrk="0" hangingPunct="0">
              <a:lnSpc>
                <a:spcPct val="95000"/>
              </a:lnSpc>
              <a:spcBef>
                <a:spcPts val="774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내용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Line 156">
            <a:extLst>
              <a:ext uri="{FF2B5EF4-FFF2-40B4-BE49-F238E27FC236}">
                <a16:creationId xmlns:a16="http://schemas.microsoft.com/office/drawing/2014/main" id="{D954539F-8EA8-11DB-93E9-0D8249790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7693" y="1686509"/>
            <a:ext cx="299076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marL="0" marR="0" lvl="0" indent="0" algn="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9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302A60-52DD-A16D-4FC8-2444F9A88677}"/>
              </a:ext>
            </a:extLst>
          </p:cNvPr>
          <p:cNvSpPr/>
          <p:nvPr/>
        </p:nvSpPr>
        <p:spPr>
          <a:xfrm>
            <a:off x="2027658" y="1866068"/>
            <a:ext cx="3190161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활동 별 목적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세부내용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수행전략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일정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계획 수립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7" name="Text Box 155">
            <a:extLst>
              <a:ext uri="{FF2B5EF4-FFF2-40B4-BE49-F238E27FC236}">
                <a16:creationId xmlns:a16="http://schemas.microsoft.com/office/drawing/2014/main" id="{BC659E6E-C97B-A379-06A1-E646E063D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4" y="1468469"/>
            <a:ext cx="2444262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algn="l" defTabSz="962025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ctr" defTabSz="888045" rtl="0" eaLnBrk="0" fontAlgn="base" latinLnBrk="0" hangingPunct="0">
              <a:lnSpc>
                <a:spcPct val="95000"/>
              </a:lnSpc>
              <a:spcBef>
                <a:spcPts val="774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주요활동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8" name="Line 156">
            <a:extLst>
              <a:ext uri="{FF2B5EF4-FFF2-40B4-BE49-F238E27FC236}">
                <a16:creationId xmlns:a16="http://schemas.microsoft.com/office/drawing/2014/main" id="{59F7FD37-FE31-DF02-8E87-29A538999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862" y="1686810"/>
            <a:ext cx="1362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marL="0" marR="0" lvl="0" indent="0" algn="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9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FD2E03F-B1A4-6819-565F-453994D75066}"/>
              </a:ext>
            </a:extLst>
          </p:cNvPr>
          <p:cNvCxnSpPr/>
          <p:nvPr/>
        </p:nvCxnSpPr>
        <p:spPr>
          <a:xfrm rot="10800000" flipH="1">
            <a:off x="2107221" y="2421084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303AB2-7FA1-5FEB-3CDC-5237CA1189B0}"/>
              </a:ext>
            </a:extLst>
          </p:cNvPr>
          <p:cNvSpPr/>
          <p:nvPr/>
        </p:nvSpPr>
        <p:spPr>
          <a:xfrm>
            <a:off x="5284634" y="2421085"/>
            <a:ext cx="3298485" cy="5524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단방향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단발적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결과보고 형태의 커뮤니케이션을 지양 하여야 함 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시기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매체 별 전달 메시지가 상호 일관성 있어야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4591BD-D38D-15DB-3AA8-7D63F528C55A}"/>
              </a:ext>
            </a:extLst>
          </p:cNvPr>
          <p:cNvSpPr/>
          <p:nvPr/>
        </p:nvSpPr>
        <p:spPr>
          <a:xfrm>
            <a:off x="498872" y="2465250"/>
            <a:ext cx="1395692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핵심 이해관계자 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변화관리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9E44C5-6974-8142-4070-07DCCAC3D179}"/>
              </a:ext>
            </a:extLst>
          </p:cNvPr>
          <p:cNvSpPr/>
          <p:nvPr/>
        </p:nvSpPr>
        <p:spPr>
          <a:xfrm>
            <a:off x="2027658" y="2421085"/>
            <a:ext cx="3190855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내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이해관계자를 대상으로 다양한 커뮤니케이션 채널을 활용한 의사소통 수행  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082139-9B9A-97FE-6104-F99E2EE74252}"/>
              </a:ext>
            </a:extLst>
          </p:cNvPr>
          <p:cNvCxnSpPr/>
          <p:nvPr/>
        </p:nvCxnSpPr>
        <p:spPr>
          <a:xfrm rot="10800000" flipH="1">
            <a:off x="2106527" y="2986070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BC862B-73AF-2720-7E23-A6408D813108}"/>
              </a:ext>
            </a:extLst>
          </p:cNvPr>
          <p:cNvSpPr/>
          <p:nvPr/>
        </p:nvSpPr>
        <p:spPr>
          <a:xfrm>
            <a:off x="5284634" y="3000730"/>
            <a:ext cx="3190508" cy="8335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시스템 기능 교육과 더불어 변화내용 및 프로젝트 전반에 대한 현업의 이해를 증진 시킬 수 있어야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참여로 인한 업무 부담이 최소화 될 수 있도록 계획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 되어야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604312-D401-1667-4F59-DBED9108444C}"/>
              </a:ext>
            </a:extLst>
          </p:cNvPr>
          <p:cNvSpPr/>
          <p:nvPr/>
        </p:nvSpPr>
        <p:spPr>
          <a:xfrm>
            <a:off x="498872" y="3096704"/>
            <a:ext cx="1395692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교육 프로그램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제공 및 관리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2D2B46-5629-6CEF-563C-1FDF1CCD759C}"/>
              </a:ext>
            </a:extLst>
          </p:cNvPr>
          <p:cNvSpPr/>
          <p:nvPr/>
        </p:nvSpPr>
        <p:spPr>
          <a:xfrm>
            <a:off x="2027658" y="3000730"/>
            <a:ext cx="3090805" cy="51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개발자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운영자의 업무수행에 필요한 역량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기술을 파악하고 관련 교육 프로그램을 제공함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7E42A-E547-A0B3-B3EE-457D0B8AFB2A}"/>
              </a:ext>
            </a:extLst>
          </p:cNvPr>
          <p:cNvSpPr/>
          <p:nvPr/>
        </p:nvSpPr>
        <p:spPr>
          <a:xfrm>
            <a:off x="5284634" y="5430761"/>
            <a:ext cx="3190508" cy="6930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전반적인 변화관리 활동에 대한 모니터링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평가 체계가 수립 되어야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인력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자원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기간을 고려하여 현실적으로 수행 가능한 평가 방식을 선정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130C43-0635-C013-BEDB-2787D54A33DC}"/>
              </a:ext>
            </a:extLst>
          </p:cNvPr>
          <p:cNvSpPr/>
          <p:nvPr/>
        </p:nvSpPr>
        <p:spPr>
          <a:xfrm>
            <a:off x="498872" y="5522772"/>
            <a:ext cx="1428923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변화관리 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결과 평가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DFD8A9-B6D8-9004-0979-89A208F6BD41}"/>
              </a:ext>
            </a:extLst>
          </p:cNvPr>
          <p:cNvSpPr/>
          <p:nvPr/>
        </p:nvSpPr>
        <p:spPr>
          <a:xfrm>
            <a:off x="2027658" y="5430762"/>
            <a:ext cx="3190855" cy="51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활동의 모니터링을 통해 기 수행중인 프로그램을 중간 점검하고 차기 활동에 개선 포인트를 반영함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0E7AE7-1B51-1296-66B5-959A115F903B}"/>
              </a:ext>
            </a:extLst>
          </p:cNvPr>
          <p:cNvCxnSpPr/>
          <p:nvPr/>
        </p:nvCxnSpPr>
        <p:spPr>
          <a:xfrm rot="10800000" flipH="1">
            <a:off x="2127361" y="3683994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867913-E0FB-D7A0-4922-13E8B700900B}"/>
              </a:ext>
            </a:extLst>
          </p:cNvPr>
          <p:cNvSpPr/>
          <p:nvPr/>
        </p:nvSpPr>
        <p:spPr>
          <a:xfrm>
            <a:off x="5284634" y="3717229"/>
            <a:ext cx="3298485" cy="5524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이벤트 형태의 단발적 활동으로 수행되지 않도록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수행팀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V-TF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의 업무부담을 고려한 활동 계획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수행 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EC214B-BB3F-D9C4-310F-D280B29E6CA3}"/>
              </a:ext>
            </a:extLst>
          </p:cNvPr>
          <p:cNvSpPr/>
          <p:nvPr/>
        </p:nvSpPr>
        <p:spPr>
          <a:xfrm>
            <a:off x="2027658" y="3717229"/>
            <a:ext cx="3190855" cy="51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시스템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업무에 대한 이해도를 증진시키고 공감대 형성을 위해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New </a:t>
            </a:r>
            <a:r>
              <a:rPr kumimoji="1" lang="en-US" altLang="ko-KR" sz="10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NeOSS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통합구축사업 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V-TF(Virtual-Task Force)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를 구성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(10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 개선과제 중심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ADFC953-9C1E-1127-BC35-016CC54899EE}"/>
              </a:ext>
            </a:extLst>
          </p:cNvPr>
          <p:cNvCxnSpPr/>
          <p:nvPr/>
        </p:nvCxnSpPr>
        <p:spPr>
          <a:xfrm rot="10800000" flipH="1">
            <a:off x="2127361" y="4259862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C212AF-F6E6-7BB8-D0CE-DFF419CD927C}"/>
              </a:ext>
            </a:extLst>
          </p:cNvPr>
          <p:cNvSpPr/>
          <p:nvPr/>
        </p:nvSpPr>
        <p:spPr>
          <a:xfrm>
            <a:off x="498872" y="3728159"/>
            <a:ext cx="1428923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V-TF </a:t>
            </a: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운영 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51B28E-066E-8018-CB80-E3A3CD4F33C8}"/>
              </a:ext>
            </a:extLst>
          </p:cNvPr>
          <p:cNvSpPr/>
          <p:nvPr/>
        </p:nvSpPr>
        <p:spPr>
          <a:xfrm>
            <a:off x="498872" y="4338725"/>
            <a:ext cx="1428923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</a:t>
            </a:r>
            <a:r>
              <a:rPr kumimoji="0" lang="en-US" altLang="ko-KR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/</a:t>
            </a: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성과 협의체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운영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AF16EC-868A-7559-F0E4-DDBACB7EF6F6}"/>
              </a:ext>
            </a:extLst>
          </p:cNvPr>
          <p:cNvSpPr/>
          <p:nvPr/>
        </p:nvSpPr>
        <p:spPr>
          <a:xfrm>
            <a:off x="498872" y="4924552"/>
            <a:ext cx="1428923" cy="432000"/>
          </a:xfrm>
          <a:prstGeom prst="rect">
            <a:avLst/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Transition </a:t>
            </a:r>
          </a:p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지원</a:t>
            </a:r>
            <a:endParaRPr kumimoji="0" lang="en-US" altLang="ko-KR" sz="1062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A7C173-82B8-0E7C-2C4B-FE91115FB1DD}"/>
              </a:ext>
            </a:extLst>
          </p:cNvPr>
          <p:cNvSpPr/>
          <p:nvPr/>
        </p:nvSpPr>
        <p:spPr>
          <a:xfrm>
            <a:off x="5284634" y="4284493"/>
            <a:ext cx="3298485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진행 과정에서 발생 할 수 있는 주요 현안 및 이슈에 신속히 대응할 수 있도록 운영되어야 함  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4589EC-6D0B-8F1E-DFC7-B3B7CCDEE059}"/>
              </a:ext>
            </a:extLst>
          </p:cNvPr>
          <p:cNvSpPr/>
          <p:nvPr/>
        </p:nvSpPr>
        <p:spPr>
          <a:xfrm>
            <a:off x="2027658" y="4284493"/>
            <a:ext cx="3190855" cy="51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주요 변화관리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 영향도 분석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V-TF 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 등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현안을 해결을 위한 업무영역별 리더로 구성된 정기 협의체 운영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CBE8F2A-E579-B059-84A4-E474B9A89BE5}"/>
              </a:ext>
            </a:extLst>
          </p:cNvPr>
          <p:cNvCxnSpPr/>
          <p:nvPr/>
        </p:nvCxnSpPr>
        <p:spPr>
          <a:xfrm rot="10800000" flipH="1">
            <a:off x="2127361" y="4813966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CE7D53B-921D-F162-92BB-EFED2F41F0AC}"/>
              </a:ext>
            </a:extLst>
          </p:cNvPr>
          <p:cNvSpPr/>
          <p:nvPr/>
        </p:nvSpPr>
        <p:spPr>
          <a:xfrm>
            <a:off x="5284634" y="4847201"/>
            <a:ext cx="3298485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시스템 이행과 관련된 중요 정보를 적시에 제공할 수 있어야 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EDCA13-998C-4F7D-05B7-2C02F3E86E0B}"/>
              </a:ext>
            </a:extLst>
          </p:cNvPr>
          <p:cNvSpPr/>
          <p:nvPr/>
        </p:nvSpPr>
        <p:spPr>
          <a:xfrm>
            <a:off x="2027658" y="4847201"/>
            <a:ext cx="3190855" cy="373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9133" marR="0" lvl="0" indent="-79133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시스템 이행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(Go-live transition)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 관련된 주요 사항을 이해관계자에게 홍보</a:t>
            </a:r>
            <a:r>
              <a:rPr kumimoji="1" lang="en-US" altLang="ko-KR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전파함</a:t>
            </a:r>
            <a:endParaRPr kumimoji="1" lang="en-US" altLang="ko-KR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6185751-7538-9581-B8B2-4E37F8B6525F}"/>
              </a:ext>
            </a:extLst>
          </p:cNvPr>
          <p:cNvCxnSpPr/>
          <p:nvPr/>
        </p:nvCxnSpPr>
        <p:spPr>
          <a:xfrm rot="10800000" flipH="1">
            <a:off x="2160595" y="5389833"/>
            <a:ext cx="631384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</p:cxnSp>
    </p:spTree>
    <p:extLst>
      <p:ext uri="{BB962C8B-B14F-4D97-AF65-F5344CB8AC3E}">
        <p14:creationId xmlns:p14="http://schemas.microsoft.com/office/powerpoint/2010/main" val="292626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DBBDB2B-5A2F-CA93-F381-1BC827C1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03" y="279889"/>
            <a:ext cx="3057231" cy="465231"/>
          </a:xfrm>
        </p:spPr>
        <p:txBody>
          <a:bodyPr/>
          <a:lstStyle/>
          <a:p>
            <a:pPr eaLnBrk="1" hangingPunct="1"/>
            <a:r>
              <a:rPr lang="ko-KR" altLang="en-US" sz="1662" dirty="0"/>
              <a:t>수행 전략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09EDF429-95D8-6FAF-C3BC-A7F4A629A1F8}"/>
              </a:ext>
            </a:extLst>
          </p:cNvPr>
          <p:cNvSpPr txBox="1">
            <a:spLocks/>
          </p:cNvSpPr>
          <p:nvPr/>
        </p:nvSpPr>
        <p:spPr bwMode="auto">
          <a:xfrm>
            <a:off x="5768780" y="279889"/>
            <a:ext cx="3057231" cy="46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14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82064" marR="0" lvl="0" indent="0" algn="r" defTabSz="844083" rtl="0" eaLnBrk="0" fontAlgn="base" latinLnBrk="1" hangingPunct="0">
              <a:lnSpc>
                <a:spcPct val="150000"/>
              </a:lnSpc>
              <a:spcBef>
                <a:spcPts val="1662"/>
              </a:spcBef>
              <a:spcAft>
                <a:spcPct val="0"/>
              </a:spcAft>
              <a:buClrTx/>
              <a:buSzTx/>
              <a:buFontTx/>
              <a:buNone/>
              <a:tabLst>
                <a:tab pos="328254" algn="l"/>
              </a:tabLst>
              <a:defRPr/>
            </a:pPr>
            <a:r>
              <a: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 </a:t>
            </a:r>
            <a:r>
              <a:rPr kumimoji="1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 목적 및 전략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27" name="꺾인 연결선 56">
            <a:extLst>
              <a:ext uri="{FF2B5EF4-FFF2-40B4-BE49-F238E27FC236}">
                <a16:creationId xmlns:a16="http://schemas.microsoft.com/office/drawing/2014/main" id="{0940FDD1-2FA0-D420-8230-9FF4ACEB7C18}"/>
              </a:ext>
            </a:extLst>
          </p:cNvPr>
          <p:cNvCxnSpPr>
            <a:stCxn id="29" idx="1"/>
            <a:endCxn id="31" idx="1"/>
          </p:cNvCxnSpPr>
          <p:nvPr/>
        </p:nvCxnSpPr>
        <p:spPr>
          <a:xfrm rot="10800000" flipV="1">
            <a:off x="3602275" y="1555569"/>
            <a:ext cx="11723" cy="3572765"/>
          </a:xfrm>
          <a:prstGeom prst="bentConnector3">
            <a:avLst>
              <a:gd name="adj1" fmla="val 1800000"/>
            </a:avLst>
          </a:prstGeom>
          <a:noFill/>
          <a:ln w="635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id="{C925DD36-3633-CA4A-C68E-7280FF02E6FA}"/>
              </a:ext>
            </a:extLst>
          </p:cNvPr>
          <p:cNvSpPr txBox="1">
            <a:spLocks/>
          </p:cNvSpPr>
          <p:nvPr/>
        </p:nvSpPr>
        <p:spPr>
          <a:xfrm>
            <a:off x="262304" y="803478"/>
            <a:ext cx="8354456" cy="598220"/>
          </a:xfrm>
          <a:prstGeom prst="rect">
            <a:avLst/>
          </a:prstGeom>
        </p:spPr>
        <p:txBody>
          <a:bodyPr/>
          <a:lstStyle>
            <a:lvl1pPr marL="1588" indent="-1588" algn="l" defTabSz="939800" rtl="0" eaLnBrk="0" fontAlgn="b" latinLnBrk="0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tabLst/>
              <a:defRPr kumimoji="1" sz="1600" b="1" baseline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360363" indent="-93663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[Normal Text]"/>
              <a:buChar char="–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2pPr>
            <a:lvl3pPr marL="541338" indent="-90488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SzPct val="100000"/>
              <a:buChar char="•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3pPr>
            <a:lvl4pPr marL="720725" indent="-92075" algn="l" defTabSz="939800" rtl="0" eaLnBrk="0" fontAlgn="b" latinLnBrk="1" hangingPunct="0">
              <a:spcBef>
                <a:spcPct val="50000"/>
              </a:spcBef>
              <a:spcAft>
                <a:spcPct val="0"/>
              </a:spcAft>
              <a:buSzPct val="100000"/>
              <a:buFont typeface="[Normal Text]"/>
              <a:buChar char="­"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4pPr>
            <a:lvl5pPr marL="901700" indent="-92075" algn="l" defTabSz="939800" rtl="0" eaLnBrk="0" fontAlgn="base" latinLnBrk="1" hangingPunct="0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5pPr>
            <a:lvl6pPr marL="13589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6pPr>
            <a:lvl7pPr marL="18161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7pPr>
            <a:lvl8pPr marL="22733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8pPr>
            <a:lvl9pPr marL="2730500" indent="-92075" algn="l" defTabSz="939800" rtl="0" fontAlgn="base" latinLnBrk="1">
              <a:spcBef>
                <a:spcPct val="50000"/>
              </a:spcBef>
              <a:spcAft>
                <a:spcPct val="0"/>
              </a:spcAft>
              <a:buSzPct val="110000"/>
              <a:buFont typeface="Symbol" pitchFamily="18" charset="2"/>
              <a:buChar char="×"/>
              <a:defRPr kumimoji="1" sz="1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각 활동은 사전 기획 단계에서 수립한 전략하에 커뮤니케이션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교육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모니터링의 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 활동 영역으로 구분하여 수행하며</a:t>
            </a:r>
            <a:r>
              <a:rPr kumimoji="1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1" lang="ko-KR" altLang="en-US" sz="129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활동 별 모니터링 결과를 수집하여 평가함</a:t>
            </a:r>
            <a:endParaRPr kumimoji="1" lang="en-US" altLang="ko-KR" sz="1292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0CF83F94-4669-D01D-2C92-ECD0487A89F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02275" y="1406031"/>
            <a:ext cx="4353231" cy="299077"/>
          </a:xfrm>
          <a:prstGeom prst="homePlate">
            <a:avLst>
              <a:gd name="adj" fmla="val 28156"/>
            </a:avLst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커뮤니케이션 활동</a:t>
            </a: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0537E33E-1267-ED0F-D63D-4995D3F567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02275" y="3217746"/>
            <a:ext cx="4353231" cy="299077"/>
          </a:xfrm>
          <a:prstGeom prst="homePlate">
            <a:avLst>
              <a:gd name="adj" fmla="val 28156"/>
            </a:avLst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교육 활동</a:t>
            </a: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C1E4D9FD-E219-F58C-9B88-5AA92EC3057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02275" y="4978795"/>
            <a:ext cx="4353231" cy="299077"/>
          </a:xfrm>
          <a:prstGeom prst="homePlate">
            <a:avLst>
              <a:gd name="adj" fmla="val 28156"/>
            </a:avLst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모니터링 활동</a:t>
            </a:r>
            <a:endParaRPr kumimoji="0" lang="ko-KR" altLang="en-US" sz="1108" b="1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CAE204-303B-06DC-1D53-159CD0B7DF0F}"/>
              </a:ext>
            </a:extLst>
          </p:cNvPr>
          <p:cNvSpPr/>
          <p:nvPr/>
        </p:nvSpPr>
        <p:spPr>
          <a:xfrm>
            <a:off x="399169" y="3603480"/>
            <a:ext cx="2658757" cy="1512337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 목표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범위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대상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일정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R&amp;R,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추진방안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To-Be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변화모습 및 기대효과 정의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계획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(Master Plan)</a:t>
            </a: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 내용 및 영향도 분석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내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커뮤니케이션 계획 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4) V-TF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 및 활동 계획 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47657" marR="0" lvl="0" indent="-171455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개발자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운영자 교육계획 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6)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커뮤니케이션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모니터링 계획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6202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7) Transition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지원 계획 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9A41D1-56A1-6B77-B761-31B546D03507}"/>
              </a:ext>
            </a:extLst>
          </p:cNvPr>
          <p:cNvSpPr/>
          <p:nvPr/>
        </p:nvSpPr>
        <p:spPr>
          <a:xfrm>
            <a:off x="3645137" y="1700808"/>
            <a:ext cx="4253538" cy="1473865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주요 이해관계자 분석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매체 분석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매체 별 메시지 개발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내부 커뮤니케이션 활동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팀원의 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Awareness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강화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근무 분위기 조성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커뮤니케이션 활성화를 위한 내부 활동 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커뮤니케이션 활동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이해관계자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분석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프로젝트 홍보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설명회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워크샵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 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3) V-TF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V-TF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구성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워크샵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협의회 활동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현황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결과물 공유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피드백 수렴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반영을 포함한 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V-TF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관련 제반 활동 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B33E6A-23C0-FF2F-3D06-900B528D906A}"/>
              </a:ext>
            </a:extLst>
          </p:cNvPr>
          <p:cNvSpPr/>
          <p:nvPr/>
        </p:nvSpPr>
        <p:spPr>
          <a:xfrm>
            <a:off x="3645137" y="3495469"/>
            <a:ext cx="4253538" cy="1346010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교육환경 조사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대상자 상세 분석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교재개발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교육 수행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개발자 교육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개발자 생산성 향상을 위한 교육 수행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프로젝트 개요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관리 정책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방법론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개발가이드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테스트 등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 교육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 대상 교육 교재 작성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사용자 교육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운영자 교육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운영자 매뉴얼 개발 및 운영자 역량 개발을 위한 교육 수행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6AEE1B-B187-5B9D-85B9-7A0082B9098F}"/>
              </a:ext>
            </a:extLst>
          </p:cNvPr>
          <p:cNvSpPr/>
          <p:nvPr/>
        </p:nvSpPr>
        <p:spPr>
          <a:xfrm>
            <a:off x="3645137" y="5290531"/>
            <a:ext cx="4253538" cy="885499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변화관리활동 모니터링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효과성 평가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개선 포인트 도출 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커뮤니케이션 활동 모니터링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내</a:t>
            </a:r>
            <a:r>
              <a:rPr kumimoji="1" lang="en-US" altLang="ko-KR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외부 커뮤니케이션 모니터링 및 효과성 평가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2)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활동 모니터링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68524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교육 만족도 모니터링 및 </a:t>
            </a:r>
            <a:r>
              <a:rPr kumimoji="1" lang="ko-KR" altLang="en-US" sz="92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효과성</a:t>
            </a:r>
            <a:r>
              <a:rPr kumimoji="1" lang="ko-KR" altLang="en-US" sz="9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평가</a:t>
            </a:r>
            <a:endParaRPr kumimoji="1" lang="en-US" altLang="ko-KR" sz="9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36" name="직선 연결선 54">
            <a:extLst>
              <a:ext uri="{FF2B5EF4-FFF2-40B4-BE49-F238E27FC236}">
                <a16:creationId xmlns:a16="http://schemas.microsoft.com/office/drawing/2014/main" id="{63ACC9FE-1696-5E3C-6AF3-DE035D2011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24395" y="3388688"/>
            <a:ext cx="43200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AutoShape 5">
            <a:extLst>
              <a:ext uri="{FF2B5EF4-FFF2-40B4-BE49-F238E27FC236}">
                <a16:creationId xmlns:a16="http://schemas.microsoft.com/office/drawing/2014/main" id="{1D8C0D65-BE4B-B41E-8043-7FCEC7EE744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9170" y="3248003"/>
            <a:ext cx="2758461" cy="299077"/>
          </a:xfrm>
          <a:prstGeom prst="homePlate">
            <a:avLst>
              <a:gd name="adj" fmla="val 28156"/>
            </a:avLst>
          </a:prstGeom>
          <a:solidFill>
            <a:srgbClr val="002776"/>
          </a:solidFill>
          <a:ln>
            <a:solidFill>
              <a:srgbClr val="002776"/>
            </a:solidFill>
          </a:ln>
        </p:spPr>
        <p:txBody>
          <a:bodyPr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변화관리 전략 수립</a:t>
            </a:r>
            <a:endParaRPr kumimoji="0" lang="ko-KR" altLang="en-US" sz="1108" b="1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8359D4-83CC-D635-F96A-0F0E6BDBC740}"/>
              </a:ext>
            </a:extLst>
          </p:cNvPr>
          <p:cNvSpPr/>
          <p:nvPr/>
        </p:nvSpPr>
        <p:spPr bwMode="gray">
          <a:xfrm>
            <a:off x="3589705" y="1415063"/>
            <a:ext cx="398769" cy="299077"/>
          </a:xfrm>
          <a:prstGeom prst="rect">
            <a:avLst/>
          </a:prstGeom>
          <a:solidFill>
            <a:srgbClr val="0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II-1</a:t>
            </a:r>
            <a:endParaRPr kumimoji="0" lang="ko-KR" altLang="en-US" sz="1108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29DEA8-2ED3-C469-8E97-FC172DAE6765}"/>
              </a:ext>
            </a:extLst>
          </p:cNvPr>
          <p:cNvSpPr/>
          <p:nvPr/>
        </p:nvSpPr>
        <p:spPr bwMode="gray">
          <a:xfrm>
            <a:off x="3600250" y="3222125"/>
            <a:ext cx="398769" cy="299077"/>
          </a:xfrm>
          <a:prstGeom prst="rect">
            <a:avLst/>
          </a:prstGeom>
          <a:solidFill>
            <a:srgbClr val="0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II-2</a:t>
            </a:r>
            <a:endParaRPr kumimoji="0" lang="ko-KR" altLang="en-US" sz="1108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02B85E-9112-521D-1901-FFBB9FBDB9B4}"/>
              </a:ext>
            </a:extLst>
          </p:cNvPr>
          <p:cNvSpPr/>
          <p:nvPr/>
        </p:nvSpPr>
        <p:spPr bwMode="gray">
          <a:xfrm>
            <a:off x="3589677" y="4982491"/>
            <a:ext cx="365538" cy="299077"/>
          </a:xfrm>
          <a:prstGeom prst="rect">
            <a:avLst/>
          </a:prstGeom>
          <a:solidFill>
            <a:srgbClr val="0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77A6BE-1370-0F9F-6BE9-39673FFA86F3}"/>
              </a:ext>
            </a:extLst>
          </p:cNvPr>
          <p:cNvSpPr/>
          <p:nvPr/>
        </p:nvSpPr>
        <p:spPr bwMode="gray">
          <a:xfrm>
            <a:off x="399169" y="3248003"/>
            <a:ext cx="332308" cy="299077"/>
          </a:xfrm>
          <a:prstGeom prst="rect">
            <a:avLst/>
          </a:prstGeom>
          <a:solidFill>
            <a:srgbClr val="0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13A7CE38-AA6F-8530-E15F-6FB0DB9ECC51}"/>
              </a:ext>
            </a:extLst>
          </p:cNvPr>
          <p:cNvSpPr/>
          <p:nvPr/>
        </p:nvSpPr>
        <p:spPr>
          <a:xfrm>
            <a:off x="7976626" y="1555568"/>
            <a:ext cx="175215" cy="3340265"/>
          </a:xfrm>
          <a:prstGeom prst="rightBrace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3" name="오른쪽 중괄호 42">
            <a:extLst>
              <a:ext uri="{FF2B5EF4-FFF2-40B4-BE49-F238E27FC236}">
                <a16:creationId xmlns:a16="http://schemas.microsoft.com/office/drawing/2014/main" id="{BCAB65A2-E7F0-60E0-C37F-AE16AE92D56B}"/>
              </a:ext>
            </a:extLst>
          </p:cNvPr>
          <p:cNvSpPr/>
          <p:nvPr/>
        </p:nvSpPr>
        <p:spPr>
          <a:xfrm>
            <a:off x="7976626" y="5132030"/>
            <a:ext cx="175215" cy="1101927"/>
          </a:xfrm>
          <a:prstGeom prst="rightBrace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BB8F58-2F76-B79C-B3E4-9A2D15ECC4F0}"/>
              </a:ext>
            </a:extLst>
          </p:cNvPr>
          <p:cNvSpPr txBox="1"/>
          <p:nvPr/>
        </p:nvSpPr>
        <p:spPr>
          <a:xfrm>
            <a:off x="8124601" y="3029516"/>
            <a:ext cx="849059" cy="639149"/>
          </a:xfrm>
          <a:prstGeom prst="rect">
            <a:avLst/>
          </a:prstGeom>
          <a:noFill/>
        </p:spPr>
        <p:txBody>
          <a:bodyPr wrap="square" lIns="33231" rIns="33231" rtlCol="0">
            <a:spAutoFit/>
          </a:bodyPr>
          <a:lstStyle/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활동수행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66556A-9C66-3087-651A-C8630264ACC8}"/>
              </a:ext>
            </a:extLst>
          </p:cNvPr>
          <p:cNvSpPr txBox="1"/>
          <p:nvPr/>
        </p:nvSpPr>
        <p:spPr>
          <a:xfrm>
            <a:off x="8124601" y="5455631"/>
            <a:ext cx="649652" cy="639149"/>
          </a:xfrm>
          <a:prstGeom prst="rect">
            <a:avLst/>
          </a:prstGeom>
          <a:noFill/>
        </p:spPr>
        <p:txBody>
          <a:bodyPr wrap="square" lIns="33231" rIns="33231" rtlCol="0">
            <a:spAutoFit/>
          </a:bodyPr>
          <a:lstStyle/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활동평가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7FFE2BC6-12EB-781F-D50B-871E97A5DF81}"/>
              </a:ext>
            </a:extLst>
          </p:cNvPr>
          <p:cNvSpPr/>
          <p:nvPr/>
        </p:nvSpPr>
        <p:spPr>
          <a:xfrm rot="5400000">
            <a:off x="1554969" y="4059116"/>
            <a:ext cx="174918" cy="2220642"/>
          </a:xfrm>
          <a:prstGeom prst="rightBrace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844083" rtl="0" eaLnBrk="0" fontAlgn="auto" latinLnBrk="0" hangingPunct="0">
              <a:lnSpc>
                <a:spcPct val="9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57F3D9-3FEA-FFA3-8ADE-2EC3E53C4B45}"/>
              </a:ext>
            </a:extLst>
          </p:cNvPr>
          <p:cNvSpPr txBox="1"/>
          <p:nvPr/>
        </p:nvSpPr>
        <p:spPr>
          <a:xfrm>
            <a:off x="713298" y="5312509"/>
            <a:ext cx="2544035" cy="386516"/>
          </a:xfrm>
          <a:prstGeom prst="rect">
            <a:avLst/>
          </a:prstGeom>
          <a:noFill/>
        </p:spPr>
        <p:txBody>
          <a:bodyPr wrap="square" lIns="33231" rIns="33231" rtlCol="0">
            <a:spAutoFit/>
          </a:bodyPr>
          <a:lstStyle/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변화관리 활동의 복잡성과 난이도를 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844083" rtl="0" eaLnBrk="0" fontAlgn="base" latinLnBrk="0" hangingPunct="0">
              <a:lnSpc>
                <a:spcPct val="90000"/>
              </a:lnSpc>
              <a:spcBef>
                <a:spcPts val="27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고려한 접근전략 및 </a:t>
            </a:r>
            <a:r>
              <a:rPr kumimoji="1" lang="en-US" altLang="ko-KR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Governance </a:t>
            </a:r>
            <a:r>
              <a:rPr kumimoji="1" lang="ko-KR" altLang="en-US" sz="92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수립</a:t>
            </a:r>
            <a:endParaRPr kumimoji="1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136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30C287D8-9922-DE4E-D544-A86008DDB2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8000"/>
            <a:ext cx="8033801" cy="569547"/>
          </a:xfrm>
          <a:prstGeom prst="rect">
            <a:avLst/>
          </a:prstGeom>
        </p:spPr>
        <p:txBody>
          <a:bodyPr lIns="36000" tIns="0" rIns="36000" bIns="0" anchor="t" anchorCtr="0"/>
          <a:lstStyle/>
          <a:p>
            <a:pPr latinLnBrk="0">
              <a:spcBef>
                <a:spcPts val="0"/>
              </a:spcBef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SI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프로젝트 수행 체계의 상향 평준화 및 반복적인 </a:t>
            </a:r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리스크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예방을 목표로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11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개의 기본원칙을 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atinLnBrk="0">
              <a:spcBef>
                <a:spcPts val="0"/>
              </a:spcBef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Basics Must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로 수립 함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atinLnBrk="0">
              <a:lnSpc>
                <a:spcPts val="2300"/>
              </a:lnSpc>
              <a:spcBef>
                <a:spcPts val="0"/>
              </a:spcBef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모서리가 둥근 직사각형 47">
            <a:extLst>
              <a:ext uri="{FF2B5EF4-FFF2-40B4-BE49-F238E27FC236}">
                <a16:creationId xmlns:a16="http://schemas.microsoft.com/office/drawing/2014/main" id="{7C9A6BC0-707C-3934-C251-F1BE481D9B39}"/>
              </a:ext>
            </a:extLst>
          </p:cNvPr>
          <p:cNvSpPr/>
          <p:nvPr/>
        </p:nvSpPr>
        <p:spPr>
          <a:xfrm>
            <a:off x="1174556" y="187028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WBS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전체 범위와 사업특성을 완전하게 반영하고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진척율이 전체 진행 상황을 정확히 반영하도록 관리한다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53">
            <a:extLst>
              <a:ext uri="{FF2B5EF4-FFF2-40B4-BE49-F238E27FC236}">
                <a16:creationId xmlns:a16="http://schemas.microsoft.com/office/drawing/2014/main" id="{EF8D0076-16F9-47BE-48DB-EFB92C73626D}"/>
              </a:ext>
            </a:extLst>
          </p:cNvPr>
          <p:cNvSpPr/>
          <p:nvPr/>
        </p:nvSpPr>
        <p:spPr>
          <a:xfrm>
            <a:off x="1174556" y="228091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단계별 진척 측정 기준을 수립하고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정량적으로 진척 관리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수행한다 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66">
            <a:extLst>
              <a:ext uri="{FF2B5EF4-FFF2-40B4-BE49-F238E27FC236}">
                <a16:creationId xmlns:a16="http://schemas.microsoft.com/office/drawing/2014/main" id="{FD1EDD03-FF26-4F70-42C3-AEFA17B38F05}"/>
              </a:ext>
            </a:extLst>
          </p:cNvPr>
          <p:cNvSpPr/>
          <p:nvPr/>
        </p:nvSpPr>
        <p:spPr>
          <a:xfrm>
            <a:off x="1174556" y="269155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고객과 </a:t>
            </a:r>
            <a:r>
              <a:rPr kumimoji="0" lang="ko-KR" altLang="en-US" sz="12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수행사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간의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역할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명확히 하고 프로젝트 초기에 협의한다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67">
            <a:extLst>
              <a:ext uri="{FF2B5EF4-FFF2-40B4-BE49-F238E27FC236}">
                <a16:creationId xmlns:a16="http://schemas.microsoft.com/office/drawing/2014/main" id="{6C27BC85-0390-E32E-F666-D6E73134B052}"/>
              </a:ext>
            </a:extLst>
          </p:cNvPr>
          <p:cNvSpPr/>
          <p:nvPr/>
        </p:nvSpPr>
        <p:spPr>
          <a:xfrm>
            <a:off x="1174556" y="310218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고객과 공식 검토회의를 통해서 </a:t>
            </a:r>
            <a:r>
              <a:rPr kumimoji="0" lang="ko-KR" altLang="en-US" sz="12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요구사항정의서에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대한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베이스라인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ko-KR" altLang="en-US" sz="12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설계단계말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프로젝트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범위를 합의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89">
            <a:extLst>
              <a:ext uri="{FF2B5EF4-FFF2-40B4-BE49-F238E27FC236}">
                <a16:creationId xmlns:a16="http://schemas.microsoft.com/office/drawing/2014/main" id="{A83F7383-EE94-5147-3E53-BCE2C36146D1}"/>
              </a:ext>
            </a:extLst>
          </p:cNvPr>
          <p:cNvSpPr/>
          <p:nvPr/>
        </p:nvSpPr>
        <p:spPr>
          <a:xfrm>
            <a:off x="1174556" y="351282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CCB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 기준을 준수하여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변경통제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수행한다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94">
            <a:extLst>
              <a:ext uri="{FF2B5EF4-FFF2-40B4-BE49-F238E27FC236}">
                <a16:creationId xmlns:a16="http://schemas.microsoft.com/office/drawing/2014/main" id="{3C0A96A7-2BF2-416E-8857-D639C8C91745}"/>
              </a:ext>
            </a:extLst>
          </p:cNvPr>
          <p:cNvSpPr/>
          <p:nvPr/>
        </p:nvSpPr>
        <p:spPr>
          <a:xfrm>
            <a:off x="1174556" y="392345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 변경 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Freezing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시점을 고객과 합의한다 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100">
            <a:extLst>
              <a:ext uri="{FF2B5EF4-FFF2-40B4-BE49-F238E27FC236}">
                <a16:creationId xmlns:a16="http://schemas.microsoft.com/office/drawing/2014/main" id="{F2F76487-8ED4-430D-22B7-57BD67F556B5}"/>
              </a:ext>
            </a:extLst>
          </p:cNvPr>
          <p:cNvSpPr/>
          <p:nvPr/>
        </p:nvSpPr>
        <p:spPr>
          <a:xfrm>
            <a:off x="1174556" y="433409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개발자 외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 단위테스트 수행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통하여 프로그램 품질을 검증한다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117">
            <a:extLst>
              <a:ext uri="{FF2B5EF4-FFF2-40B4-BE49-F238E27FC236}">
                <a16:creationId xmlns:a16="http://schemas.microsoft.com/office/drawing/2014/main" id="{2B692D35-A188-2C16-6BBC-3CE4D1BF9361}"/>
              </a:ext>
            </a:extLst>
          </p:cNvPr>
          <p:cNvSpPr/>
          <p:nvPr/>
        </p:nvSpPr>
        <p:spPr>
          <a:xfrm>
            <a:off x="514544" y="1529128"/>
            <a:ext cx="2689035" cy="28892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marL="0" marR="0" lvl="0" indent="0" algn="ctr" defTabSz="9794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prstClr val="blac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Basics Must</a:t>
            </a:r>
            <a:endParaRPr kumimoji="0" lang="ko-KR" altLang="en-US" sz="12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21">
            <a:extLst>
              <a:ext uri="{FF2B5EF4-FFF2-40B4-BE49-F238E27FC236}">
                <a16:creationId xmlns:a16="http://schemas.microsoft.com/office/drawing/2014/main" id="{70780C31-7690-5ECF-550F-ED5F5C77E237}"/>
              </a:ext>
            </a:extLst>
          </p:cNvPr>
          <p:cNvSpPr/>
          <p:nvPr/>
        </p:nvSpPr>
        <p:spPr>
          <a:xfrm>
            <a:off x="1174556" y="5155361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이슈는 일정</a:t>
            </a:r>
            <a:r>
              <a:rPr kumimoji="0" lang="en-US" altLang="ko-KR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비용 영향도를 고려하여 프로젝트 내에서 해결이 불가능한 경우 적기에 본사에 </a:t>
            </a:r>
            <a:r>
              <a:rPr kumimoji="0" lang="en-US" altLang="ko-KR" sz="12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Escalation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하여 해결한다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FA8D8A21-51CD-6C3F-4ABC-89DDA06A963D}"/>
              </a:ext>
            </a:extLst>
          </p:cNvPr>
          <p:cNvSpPr>
            <a:spLocks/>
          </p:cNvSpPr>
          <p:nvPr/>
        </p:nvSpPr>
        <p:spPr bwMode="auto">
          <a:xfrm flipH="1">
            <a:off x="8116960" y="1699756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F59F4A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</a:p>
        </p:txBody>
      </p:sp>
      <p:sp>
        <p:nvSpPr>
          <p:cNvPr id="13" name="모서리가 둥근 직사각형 136">
            <a:extLst>
              <a:ext uri="{FF2B5EF4-FFF2-40B4-BE49-F238E27FC236}">
                <a16:creationId xmlns:a16="http://schemas.microsoft.com/office/drawing/2014/main" id="{1E2429F4-2807-B839-A7F4-867AA660ACEF}"/>
              </a:ext>
            </a:extLst>
          </p:cNvPr>
          <p:cNvSpPr/>
          <p:nvPr/>
        </p:nvSpPr>
        <p:spPr>
          <a:xfrm>
            <a:off x="1174556" y="556599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고객과의 모든 협의 결과와 </a:t>
            </a:r>
            <a:r>
              <a:rPr kumimoji="0" lang="en-US" altLang="ko-KR" sz="1200" b="1" i="0" u="none" strike="noStrike" kern="1200" cap="none" spc="-11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ActionItem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기록하고 추적관리 </a:t>
            </a:r>
            <a:r>
              <a:rPr kumimoji="0" lang="ko-KR" altLang="en-US" sz="1200" b="1" i="0" u="none" strike="noStrike" kern="1200" cap="none" spc="-11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endParaRPr kumimoji="0" lang="en-US" altLang="ko-KR" sz="1200" b="1" i="0" u="none" strike="noStrike" kern="1200" cap="none" spc="-1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7">
            <a:extLst>
              <a:ext uri="{FF2B5EF4-FFF2-40B4-BE49-F238E27FC236}">
                <a16:creationId xmlns:a16="http://schemas.microsoft.com/office/drawing/2014/main" id="{D3B6350E-4053-DE8C-488E-40294984DF76}"/>
              </a:ext>
            </a:extLst>
          </p:cNvPr>
          <p:cNvSpPr/>
          <p:nvPr/>
        </p:nvSpPr>
        <p:spPr>
          <a:xfrm>
            <a:off x="1174556" y="5976632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제안단계부터 </a:t>
            </a:r>
            <a:r>
              <a:rPr kumimoji="0" lang="en-US" altLang="ko-KR" sz="12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FP </a:t>
            </a: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산정</a:t>
            </a: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통한 정량적인 규모 측정하여 범위 </a:t>
            </a:r>
            <a:r>
              <a:rPr kumimoji="0" lang="ko-KR" altLang="en-US" sz="1200" b="1" i="0" u="none" strike="noStrike" kern="1200" cap="none" spc="-11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리스크를</a:t>
            </a: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1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헷지</a:t>
            </a:r>
            <a:r>
              <a:rPr kumimoji="0" lang="ko-KR" altLang="en-US" sz="1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한다</a:t>
            </a:r>
            <a:endParaRPr kumimoji="0" lang="en-US" altLang="ko-KR" sz="1200" b="1" i="0" u="none" strike="noStrike" kern="1200" cap="none" spc="-1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8F753A-358A-9A08-0BE4-402AA6A0F59D}"/>
              </a:ext>
            </a:extLst>
          </p:cNvPr>
          <p:cNvSpPr/>
          <p:nvPr/>
        </p:nvSpPr>
        <p:spPr>
          <a:xfrm>
            <a:off x="926620" y="1950145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C034F2-FF72-9BD1-FEDD-F40F89DBF241}"/>
              </a:ext>
            </a:extLst>
          </p:cNvPr>
          <p:cNvSpPr/>
          <p:nvPr/>
        </p:nvSpPr>
        <p:spPr>
          <a:xfrm>
            <a:off x="926619" y="2359154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D4C5153-B5B9-552C-0CE5-5D749018D456}"/>
              </a:ext>
            </a:extLst>
          </p:cNvPr>
          <p:cNvSpPr/>
          <p:nvPr/>
        </p:nvSpPr>
        <p:spPr>
          <a:xfrm>
            <a:off x="926620" y="2768163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325534E-994A-59FE-FD1B-02B927C9CF81}"/>
              </a:ext>
            </a:extLst>
          </p:cNvPr>
          <p:cNvSpPr/>
          <p:nvPr/>
        </p:nvSpPr>
        <p:spPr>
          <a:xfrm>
            <a:off x="926620" y="3177172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2C82065-6BB1-7C03-E270-4062DA00DAE1}"/>
              </a:ext>
            </a:extLst>
          </p:cNvPr>
          <p:cNvSpPr/>
          <p:nvPr/>
        </p:nvSpPr>
        <p:spPr>
          <a:xfrm>
            <a:off x="926620" y="3586181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3F6BD43-D6A1-46C3-D39F-9E27FE3E20EB}"/>
              </a:ext>
            </a:extLst>
          </p:cNvPr>
          <p:cNvSpPr/>
          <p:nvPr/>
        </p:nvSpPr>
        <p:spPr>
          <a:xfrm>
            <a:off x="926620" y="3995190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452FD7B-A5EB-665C-9724-24DEAE723CAC}"/>
              </a:ext>
            </a:extLst>
          </p:cNvPr>
          <p:cNvSpPr/>
          <p:nvPr/>
        </p:nvSpPr>
        <p:spPr>
          <a:xfrm>
            <a:off x="926620" y="4404199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C79C38-DCCE-BCC7-D723-EF1D74D5C7A5}"/>
              </a:ext>
            </a:extLst>
          </p:cNvPr>
          <p:cNvSpPr/>
          <p:nvPr/>
        </p:nvSpPr>
        <p:spPr>
          <a:xfrm>
            <a:off x="926620" y="4813208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1D2178F-BB69-8503-89E4-7864B05C9C38}"/>
              </a:ext>
            </a:extLst>
          </p:cNvPr>
          <p:cNvSpPr/>
          <p:nvPr/>
        </p:nvSpPr>
        <p:spPr>
          <a:xfrm>
            <a:off x="917911" y="5222217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</a:t>
            </a:r>
            <a:endParaRPr kumimoji="1" lang="ko-KR" altLang="en-US" sz="1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127B14E-F73B-C235-0EA1-D09DBF429E20}"/>
              </a:ext>
            </a:extLst>
          </p:cNvPr>
          <p:cNvSpPr/>
          <p:nvPr/>
        </p:nvSpPr>
        <p:spPr>
          <a:xfrm>
            <a:off x="926619" y="5631226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endParaRPr kumimoji="1" lang="ko-KR" altLang="en-US" sz="9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8AB25F-DF24-78A3-43C0-051AA9954058}"/>
              </a:ext>
            </a:extLst>
          </p:cNvPr>
          <p:cNvSpPr/>
          <p:nvPr/>
        </p:nvSpPr>
        <p:spPr>
          <a:xfrm>
            <a:off x="934802" y="6040238"/>
            <a:ext cx="163636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</a:t>
            </a:r>
            <a:endParaRPr kumimoji="1" lang="ko-KR" altLang="en-US" sz="8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9B3F48A-43DC-77BE-B748-BA95925703BE}"/>
              </a:ext>
            </a:extLst>
          </p:cNvPr>
          <p:cNvSpPr>
            <a:spLocks/>
          </p:cNvSpPr>
          <p:nvPr/>
        </p:nvSpPr>
        <p:spPr bwMode="auto">
          <a:xfrm flipH="1">
            <a:off x="8116960" y="2113409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F59F4A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70FBDC0D-46EA-B6A9-9873-D73CA485E043}"/>
              </a:ext>
            </a:extLst>
          </p:cNvPr>
          <p:cNvSpPr>
            <a:spLocks/>
          </p:cNvSpPr>
          <p:nvPr/>
        </p:nvSpPr>
        <p:spPr bwMode="auto">
          <a:xfrm flipH="1">
            <a:off x="8116960" y="2518357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E96E67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R&amp;R</a:t>
            </a:r>
            <a:endParaRPr kumimoji="0" lang="ko-KR" altLang="en-US" sz="1000" b="1" i="0" u="none" strike="noStrike" kern="0" cap="none" spc="-1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F7C8CD24-5BFA-C4A6-938F-D33AAA63679B}"/>
              </a:ext>
            </a:extLst>
          </p:cNvPr>
          <p:cNvSpPr>
            <a:spLocks/>
          </p:cNvSpPr>
          <p:nvPr/>
        </p:nvSpPr>
        <p:spPr bwMode="auto">
          <a:xfrm flipH="1">
            <a:off x="8116960" y="2949432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A8719C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516A9A9-C40D-F6E5-A00C-B49764422361}"/>
              </a:ext>
            </a:extLst>
          </p:cNvPr>
          <p:cNvSpPr>
            <a:spLocks/>
          </p:cNvSpPr>
          <p:nvPr/>
        </p:nvSpPr>
        <p:spPr bwMode="auto">
          <a:xfrm flipH="1">
            <a:off x="8116960" y="3354382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A8719C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endParaRPr kumimoji="0" lang="ko-KR" altLang="en-US" sz="1000" b="1" i="0" u="none" strike="noStrike" kern="0" cap="none" spc="-1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B698B312-9749-7BAD-E953-F5507956317F}"/>
              </a:ext>
            </a:extLst>
          </p:cNvPr>
          <p:cNvSpPr>
            <a:spLocks/>
          </p:cNvSpPr>
          <p:nvPr/>
        </p:nvSpPr>
        <p:spPr bwMode="auto">
          <a:xfrm flipH="1">
            <a:off x="8116960" y="3750629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A8719C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6517F83E-C0AF-93B3-38C5-16B69552A1EC}"/>
              </a:ext>
            </a:extLst>
          </p:cNvPr>
          <p:cNvSpPr>
            <a:spLocks/>
          </p:cNvSpPr>
          <p:nvPr/>
        </p:nvSpPr>
        <p:spPr bwMode="auto">
          <a:xfrm flipH="1">
            <a:off x="8116960" y="5801506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A8719C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endParaRPr kumimoji="0" lang="ko-KR" altLang="en-US" sz="1000" b="1" i="0" u="none" strike="noStrike" kern="0" cap="none" spc="-1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모서리가 둥근 직사각형 52">
            <a:extLst>
              <a:ext uri="{FF2B5EF4-FFF2-40B4-BE49-F238E27FC236}">
                <a16:creationId xmlns:a16="http://schemas.microsoft.com/office/drawing/2014/main" id="{0B8730BC-40ED-3C6F-2781-34AE94EDA3FA}"/>
              </a:ext>
            </a:extLst>
          </p:cNvPr>
          <p:cNvSpPr/>
          <p:nvPr/>
        </p:nvSpPr>
        <p:spPr>
          <a:xfrm>
            <a:off x="1174556" y="4744726"/>
            <a:ext cx="7415745" cy="331050"/>
          </a:xfrm>
          <a:prstGeom prst="roundRect">
            <a:avLst/>
          </a:prstGeom>
          <a:solidFill>
            <a:srgbClr val="D9D9D9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통합테스트 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 계획을 사전에 수립하며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-1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중점 준비 항목을 고객과 합의한다</a:t>
            </a:r>
            <a:endParaRPr kumimoji="0" lang="en-US" altLang="ko-KR" sz="1200" b="1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6A5F69B5-3DD1-EAC3-61EA-9FC19D7DD6DB}"/>
              </a:ext>
            </a:extLst>
          </p:cNvPr>
          <p:cNvSpPr>
            <a:spLocks/>
          </p:cNvSpPr>
          <p:nvPr/>
        </p:nvSpPr>
        <p:spPr bwMode="auto">
          <a:xfrm flipH="1">
            <a:off x="8116960" y="4164289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459ED2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품질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4423799C-BC7A-51C1-0767-B61D07B8789B}"/>
              </a:ext>
            </a:extLst>
          </p:cNvPr>
          <p:cNvSpPr>
            <a:spLocks/>
          </p:cNvSpPr>
          <p:nvPr/>
        </p:nvSpPr>
        <p:spPr bwMode="auto">
          <a:xfrm flipH="1">
            <a:off x="8116960" y="4560536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459ED2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품질</a:t>
            </a: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31A813AC-C4F1-6858-4284-224053A2C2A5}"/>
              </a:ext>
            </a:extLst>
          </p:cNvPr>
          <p:cNvSpPr>
            <a:spLocks/>
          </p:cNvSpPr>
          <p:nvPr/>
        </p:nvSpPr>
        <p:spPr bwMode="auto">
          <a:xfrm flipH="1">
            <a:off x="8116960" y="4982901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rgbClr val="2FC38B"/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이슈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6245052C-981E-32C1-35E1-A0660A983203}"/>
              </a:ext>
            </a:extLst>
          </p:cNvPr>
          <p:cNvSpPr>
            <a:spLocks/>
          </p:cNvSpPr>
          <p:nvPr/>
        </p:nvSpPr>
        <p:spPr bwMode="auto">
          <a:xfrm flipH="1">
            <a:off x="8116960" y="5405266"/>
            <a:ext cx="508975" cy="280103"/>
          </a:xfrm>
          <a:custGeom>
            <a:avLst/>
            <a:gdLst/>
            <a:ahLst/>
            <a:cxnLst/>
            <a:rect l="l" t="t" r="r" b="b"/>
            <a:pathLst>
              <a:path w="943708" h="465799">
                <a:moveTo>
                  <a:pt x="216373" y="0"/>
                </a:moveTo>
                <a:lnTo>
                  <a:pt x="538706" y="0"/>
                </a:lnTo>
                <a:lnTo>
                  <a:pt x="609972" y="0"/>
                </a:lnTo>
                <a:lnTo>
                  <a:pt x="943708" y="0"/>
                </a:lnTo>
                <a:lnTo>
                  <a:pt x="849757" y="146986"/>
                </a:lnTo>
                <a:lnTo>
                  <a:pt x="943708" y="293971"/>
                </a:lnTo>
                <a:lnTo>
                  <a:pt x="609972" y="293971"/>
                </a:lnTo>
                <a:lnTo>
                  <a:pt x="538706" y="293971"/>
                </a:lnTo>
                <a:lnTo>
                  <a:pt x="175092" y="293971"/>
                </a:lnTo>
                <a:lnTo>
                  <a:pt x="162280" y="295006"/>
                </a:lnTo>
                <a:lnTo>
                  <a:pt x="146621" y="298112"/>
                </a:lnTo>
                <a:lnTo>
                  <a:pt x="133810" y="301217"/>
                </a:lnTo>
                <a:lnTo>
                  <a:pt x="119575" y="307428"/>
                </a:lnTo>
                <a:lnTo>
                  <a:pt x="106763" y="313638"/>
                </a:lnTo>
                <a:lnTo>
                  <a:pt x="96799" y="320884"/>
                </a:lnTo>
                <a:lnTo>
                  <a:pt x="88258" y="329165"/>
                </a:lnTo>
                <a:lnTo>
                  <a:pt x="79717" y="338481"/>
                </a:lnTo>
                <a:lnTo>
                  <a:pt x="0" y="465799"/>
                </a:lnTo>
                <a:lnTo>
                  <a:pt x="133810" y="47615"/>
                </a:lnTo>
                <a:lnTo>
                  <a:pt x="138080" y="38299"/>
                </a:lnTo>
                <a:lnTo>
                  <a:pt x="145198" y="30018"/>
                </a:lnTo>
                <a:lnTo>
                  <a:pt x="153739" y="20702"/>
                </a:lnTo>
                <a:lnTo>
                  <a:pt x="163703" y="13457"/>
                </a:lnTo>
                <a:lnTo>
                  <a:pt x="175092" y="9316"/>
                </a:lnTo>
                <a:lnTo>
                  <a:pt x="189327" y="4141"/>
                </a:lnTo>
                <a:lnTo>
                  <a:pt x="202138" y="207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38"/>
              </a:spcBef>
              <a:spcAft>
                <a:spcPts val="138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공통</a:t>
            </a:r>
          </a:p>
        </p:txBody>
      </p:sp>
      <p:sp>
        <p:nvSpPr>
          <p:cNvPr id="37" name="물결 36">
            <a:extLst>
              <a:ext uri="{FF2B5EF4-FFF2-40B4-BE49-F238E27FC236}">
                <a16:creationId xmlns:a16="http://schemas.microsoft.com/office/drawing/2014/main" id="{44E7ACAC-BF9E-9A23-890D-0F0F69D61A45}"/>
              </a:ext>
            </a:extLst>
          </p:cNvPr>
          <p:cNvSpPr/>
          <p:nvPr/>
        </p:nvSpPr>
        <p:spPr>
          <a:xfrm>
            <a:off x="514544" y="2271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  <p:sp>
        <p:nvSpPr>
          <p:cNvPr id="38" name="물결 37">
            <a:extLst>
              <a:ext uri="{FF2B5EF4-FFF2-40B4-BE49-F238E27FC236}">
                <a16:creationId xmlns:a16="http://schemas.microsoft.com/office/drawing/2014/main" id="{2F4548DD-A962-B376-B4DD-2B606D639756}"/>
              </a:ext>
            </a:extLst>
          </p:cNvPr>
          <p:cNvSpPr/>
          <p:nvPr/>
        </p:nvSpPr>
        <p:spPr>
          <a:xfrm>
            <a:off x="514544" y="5960023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FF000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</a:t>
            </a:r>
          </a:p>
        </p:txBody>
      </p:sp>
      <p:sp>
        <p:nvSpPr>
          <p:cNvPr id="39" name="물결 38">
            <a:extLst>
              <a:ext uri="{FF2B5EF4-FFF2-40B4-BE49-F238E27FC236}">
                <a16:creationId xmlns:a16="http://schemas.microsoft.com/office/drawing/2014/main" id="{243C698A-C945-E26D-39C5-D38B91C414C8}"/>
              </a:ext>
            </a:extLst>
          </p:cNvPr>
          <p:cNvSpPr/>
          <p:nvPr/>
        </p:nvSpPr>
        <p:spPr>
          <a:xfrm>
            <a:off x="514544" y="3513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  <p:sp>
        <p:nvSpPr>
          <p:cNvPr id="40" name="물결 39">
            <a:extLst>
              <a:ext uri="{FF2B5EF4-FFF2-40B4-BE49-F238E27FC236}">
                <a16:creationId xmlns:a16="http://schemas.microsoft.com/office/drawing/2014/main" id="{F23893F8-5326-EF64-33CF-60505D50634B}"/>
              </a:ext>
            </a:extLst>
          </p:cNvPr>
          <p:cNvSpPr/>
          <p:nvPr/>
        </p:nvSpPr>
        <p:spPr>
          <a:xfrm>
            <a:off x="514544" y="4323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  <p:sp>
        <p:nvSpPr>
          <p:cNvPr id="41" name="물결 40">
            <a:extLst>
              <a:ext uri="{FF2B5EF4-FFF2-40B4-BE49-F238E27FC236}">
                <a16:creationId xmlns:a16="http://schemas.microsoft.com/office/drawing/2014/main" id="{CFE18C6F-807B-E21B-1311-D4B06128AB41}"/>
              </a:ext>
            </a:extLst>
          </p:cNvPr>
          <p:cNvSpPr/>
          <p:nvPr/>
        </p:nvSpPr>
        <p:spPr>
          <a:xfrm>
            <a:off x="514544" y="4719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  <p:sp>
        <p:nvSpPr>
          <p:cNvPr id="42" name="물결 41">
            <a:extLst>
              <a:ext uri="{FF2B5EF4-FFF2-40B4-BE49-F238E27FC236}">
                <a16:creationId xmlns:a16="http://schemas.microsoft.com/office/drawing/2014/main" id="{E06AF8F4-029B-C437-9E8F-9E77E6A4D907}"/>
              </a:ext>
            </a:extLst>
          </p:cNvPr>
          <p:cNvSpPr/>
          <p:nvPr/>
        </p:nvSpPr>
        <p:spPr>
          <a:xfrm>
            <a:off x="514544" y="5565250"/>
            <a:ext cx="393415" cy="318569"/>
          </a:xfrm>
          <a:prstGeom prst="wave">
            <a:avLst>
              <a:gd name="adj1" fmla="val 7146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2.0 </a:t>
            </a:r>
          </a:p>
          <a:p>
            <a:pPr marL="0" marR="0" lvl="0" indent="0" algn="ctr" defTabSz="933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업데이트</a:t>
            </a:r>
          </a:p>
        </p:txBody>
      </p:sp>
    </p:spTree>
    <p:extLst>
      <p:ext uri="{BB962C8B-B14F-4D97-AF65-F5344CB8AC3E}">
        <p14:creationId xmlns:p14="http://schemas.microsoft.com/office/powerpoint/2010/main" val="423379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4"/>
          <p:cNvSpPr txBox="1">
            <a:spLocks/>
          </p:cNvSpPr>
          <p:nvPr/>
        </p:nvSpPr>
        <p:spPr bwMode="black">
          <a:xfrm>
            <a:off x="250225" y="1582058"/>
            <a:ext cx="8661087" cy="48818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FB34D"/>
              </a:buClr>
              <a:buSzPct val="75000"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00" y="504840"/>
            <a:ext cx="7982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 B2C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시스템의 특성을 고려한 테스트 수행계획 수립 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차세대 시스템의 핵심 업무인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집중적으로 테스트 할 수 있는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가지 방안을 기술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313E5-64EE-C0F4-1D4F-510B946CAC05}"/>
              </a:ext>
            </a:extLst>
          </p:cNvPr>
          <p:cNvSpPr txBox="1"/>
          <p:nvPr/>
        </p:nvSpPr>
        <p:spPr>
          <a:xfrm>
            <a:off x="232688" y="1654698"/>
            <a:ext cx="867862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A8A8A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### 1)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결제 집중 테스트 방안</a:t>
            </a:r>
            <a:endParaRPr kumimoji="0" lang="ko-KR" altLang="en-US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var(--se-nanumgothic-font-family)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var(--se-nanumgothic-font-family)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1.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성능 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결제 시스템의 처리 속도와 안정성을 확인하기 위해 성능 테스트를 수행합니다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다양한 시나리오에서 트랜잭션 처리 시간을 측정하고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부하 테스트를 통해 시스템의 최대 처리 용량을 평가합니다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[3].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2.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보안 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결제 과정에서 발생할 수 있는 보안 취약점을 식별하고 해결하기 위해 보안 테스트를 수행합니다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 SQL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인젝션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크로스 사이트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스크립팅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(XSS)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등 다양한 공격 시나리오를 테스트합니다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[3].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3.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사용자 경험 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실제 사용자 환경에서 결제 프로세스를 테스트하여 사용 편의성과 오류를 확인합니다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 A/B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테스트를 통해 다양한 결제 인터페이스의 효과를 비교합니다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[3].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### 2) </a:t>
            </a:r>
            <a:r>
              <a:rPr kumimoji="0" lang="ko-KR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현업 사용자 테스트 수행 방안</a:t>
            </a:r>
            <a:endParaRPr kumimoji="0" lang="ko-KR" altLang="en-US" sz="1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1.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일정 계획 수립**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일정 계획을 기반으로 현업 사용자에게 테스트 기간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시나리오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목표 등을 사전에 공지합니다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2.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환경 준비**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실제 운영 환경과 유사한 테스트 환경을 구축하여 현업 사용자가 실제와 같은 조건에서 테스트를 수행할 수 있도록 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​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3.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사용자 피드백 수집**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테스트 종료 후 현업 사용자로부터 피드백을 수집하고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이를 분석하여 개선 사항을 도출합니다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피드백 결과는 결제 시스템의 최종 개선에 반영됩니다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var(--se-nanumgothic-font-family)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CA124-AFA6-C80D-590A-DD3383F0C94F}"/>
              </a:ext>
            </a:extLst>
          </p:cNvPr>
          <p:cNvSpPr txBox="1"/>
          <p:nvPr/>
        </p:nvSpPr>
        <p:spPr>
          <a:xfrm>
            <a:off x="6248400" y="1002717"/>
            <a:ext cx="214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n-cs"/>
              </a:rPr>
              <a:t>www.perplexity.ai/</a:t>
            </a:r>
          </a:p>
        </p:txBody>
      </p:sp>
    </p:spTree>
    <p:extLst>
      <p:ext uri="{BB962C8B-B14F-4D97-AF65-F5344CB8AC3E}">
        <p14:creationId xmlns:p14="http://schemas.microsoft.com/office/powerpoint/2010/main" val="1113908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3"/>
          <p:cNvSpPr txBox="1">
            <a:spLocks/>
          </p:cNvSpPr>
          <p:nvPr/>
        </p:nvSpPr>
        <p:spPr bwMode="auto">
          <a:xfrm>
            <a:off x="309923" y="328921"/>
            <a:ext cx="7319647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Ⅱ. ’16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년 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SI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품질점검 결과 요약</a:t>
            </a:r>
          </a:p>
        </p:txBody>
      </p:sp>
      <p:sp>
        <p:nvSpPr>
          <p:cNvPr id="7" name="텍스트 개체 틀 3"/>
          <p:cNvSpPr txBox="1">
            <a:spLocks/>
          </p:cNvSpPr>
          <p:nvPr/>
        </p:nvSpPr>
        <p:spPr bwMode="auto">
          <a:xfrm>
            <a:off x="6159188" y="321436"/>
            <a:ext cx="2666823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점검결과 요약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(1/2)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5515" y="1795202"/>
          <a:ext cx="3580836" cy="2193471"/>
        </p:xfrm>
        <a:graphic>
          <a:graphicData uri="http://schemas.openxmlformats.org/drawingml/2006/table">
            <a:tbl>
              <a:tblPr/>
              <a:tblGrid>
                <a:gridCol w="125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9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7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관리영역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지적 건수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비율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(%)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49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41.9%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일정관리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29.1%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11.1%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범위관리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6.8%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인력관리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기술관리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협력사관리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2.6%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의사소통관리</a:t>
                      </a:r>
                    </a:p>
                  </a:txBody>
                  <a:tcPr marL="66462" marR="66462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1.7%</a:t>
                      </a:r>
                    </a:p>
                  </a:txBody>
                  <a:tcPr marL="66462" marR="66462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7185" y="1435468"/>
            <a:ext cx="3487224" cy="198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228600" indent="-228600" defTabSz="975022" latinLnBrk="0">
              <a:buClr>
                <a:schemeClr val="tx1">
                  <a:lumMod val="65000"/>
                  <a:lumOff val="35000"/>
                </a:schemeClr>
              </a:buClr>
              <a:buSzPct val="150000"/>
              <a:buBlip>
                <a:blip r:embed="rId2"/>
              </a:buBlip>
              <a:defRPr sz="1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1pPr>
          </a:lstStyle>
          <a:p>
            <a:pPr marL="228600" marR="0" lvl="0" indent="-228600" algn="l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ko-KR" altLang="en-US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관리 영역별 지적사항</a:t>
            </a:r>
            <a:endParaRPr kumimoji="0" lang="en-US" altLang="ko-KR" sz="1292" b="1" i="0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08101" y="4613649"/>
          <a:ext cx="8351441" cy="1739983"/>
        </p:xfrm>
        <a:graphic>
          <a:graphicData uri="http://schemas.openxmlformats.org/drawingml/2006/table">
            <a:tbl>
              <a:tblPr/>
              <a:tblGrid>
                <a:gridCol w="166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8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3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관리영역</a:t>
                      </a: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지적사항 구분</a:t>
                      </a: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품질관리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개발산출물 품질 미흡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동료검토 활동 미시행 및 결함 추적관리 미흡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사업 초기 산출물 목록 미정의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또는 누락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산출물 표준 준수 및 품질 계획 수립 미흡</a:t>
                      </a:r>
                      <a:endParaRPr lang="ko-KR" altLang="en-US" sz="1000" dirty="0"/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일정관리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WBS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상세화 및 현행화 미흡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일정 지연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Catch-up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계획 수립 미흡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정량적인 계획 대비 실적 진척관리 미흡</a:t>
                      </a:r>
                      <a:endParaRPr lang="en-US" altLang="ko-KR" sz="10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프로그램개발</a:t>
                      </a:r>
                      <a:r>
                        <a:rPr lang="ko-KR" altLang="en-US" sz="1000" baseline="0" dirty="0"/>
                        <a:t> 진척관리 미흡</a:t>
                      </a:r>
                      <a:endParaRPr lang="ko-KR" altLang="en-US" sz="1000" dirty="0"/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리스크 관리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식별 미흡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특히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초기 리스크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대응 방안 수립 지연</a:t>
                      </a:r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리스크에 대한 지속적인 현행화 및 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이해관계자 공유체계 미흡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 marL="66462" marR="66462" marT="33231" marB="3323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차트 19"/>
          <p:cNvGraphicFramePr>
            <a:graphicFrameLocks/>
          </p:cNvGraphicFramePr>
          <p:nvPr/>
        </p:nvGraphicFramePr>
        <p:xfrm>
          <a:off x="4173187" y="1683196"/>
          <a:ext cx="4450528" cy="260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오른쪽 화살표 23"/>
          <p:cNvSpPr/>
          <p:nvPr/>
        </p:nvSpPr>
        <p:spPr>
          <a:xfrm rot="5400000">
            <a:off x="4189295" y="3686228"/>
            <a:ext cx="457822" cy="1287666"/>
          </a:xfrm>
          <a:prstGeom prst="rightArrow">
            <a:avLst>
              <a:gd name="adj1" fmla="val 59359"/>
              <a:gd name="adj2" fmla="val 60177"/>
            </a:avLst>
          </a:prstGeom>
          <a:noFill/>
          <a:ln w="57150" cap="sq" cmpd="sng" algn="ctr">
            <a:gradFill>
              <a:gsLst>
                <a:gs pos="0">
                  <a:srgbClr val="FF0000"/>
                </a:gs>
                <a:gs pos="85000">
                  <a:sysClr val="window" lastClr="FFFFFF">
                    <a:alpha val="0"/>
                  </a:sysClr>
                </a:gs>
              </a:gsLst>
              <a:lin ang="10800000" scaled="0"/>
            </a:gradFill>
            <a:prstDash val="solid"/>
            <a:miter lim="800000"/>
          </a:ln>
          <a:effectLst/>
        </p:spPr>
        <p:txBody>
          <a:bodyPr lIns="90022" tIns="45011" rIns="90022" bIns="45011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-55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7932" y="4049911"/>
            <a:ext cx="3487224" cy="454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228600" indent="-228600" defTabSz="975022" latinLnBrk="0">
              <a:buClr>
                <a:schemeClr val="tx1">
                  <a:lumMod val="65000"/>
                  <a:lumOff val="35000"/>
                </a:schemeClr>
              </a:buClr>
              <a:buSzPct val="150000"/>
              <a:buBlip>
                <a:blip r:embed="rId2"/>
              </a:buBlip>
              <a:defRPr sz="1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1pPr>
          </a:lstStyle>
          <a:p>
            <a:pPr marL="228600" marR="0" lvl="0" indent="-228600" algn="ctr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477" b="1" i="1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 </a:t>
            </a:r>
            <a:endParaRPr kumimoji="0" lang="en-US" altLang="ko-KR" sz="1477" b="1" i="1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ctr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477" b="1" i="1" u="none" strike="noStrike" kern="1200" cap="none" spc="-55" normalizeH="0" baseline="0" noProof="0" dirty="0" err="1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지적사항</a:t>
            </a:r>
            <a:r>
              <a:rPr kumimoji="0" lang="ko-KR" altLang="en-US" sz="1477" b="1" i="1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477" b="1" i="1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슬라이드 번호 개체 틀 3"/>
          <p:cNvSpPr txBox="1">
            <a:spLocks/>
          </p:cNvSpPr>
          <p:nvPr/>
        </p:nvSpPr>
        <p:spPr>
          <a:xfrm>
            <a:off x="6706241" y="6264542"/>
            <a:ext cx="2133600" cy="337038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2DE6-3D63-4C9B-B794-7DB3FE3C0D33}" type="slidenum">
              <a:rPr kumimoji="0" lang="ko-KR" altLang="en-US" sz="831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83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8198"/>
          <p:cNvSpPr txBox="1">
            <a:spLocks/>
          </p:cNvSpPr>
          <p:nvPr/>
        </p:nvSpPr>
        <p:spPr bwMode="auto">
          <a:xfrm>
            <a:off x="383931" y="760648"/>
            <a:ext cx="8442081" cy="54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indent="0" fontAlgn="base" latinLnBrk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Font typeface="Arial" pitchFamily="34" charset="0"/>
              <a:buNone/>
              <a:defRPr sz="1400" b="1" baseline="0">
                <a:latin typeface="+mn-ea"/>
                <a:cs typeface="Arial" pitchFamily="34" charset="0"/>
              </a:defRPr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>
                <a:latin typeface="+mj-ea"/>
                <a:ea typeface="+mj-ea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>
                <a:latin typeface="+mj-ea"/>
                <a:ea typeface="+mj-ea"/>
              </a:defRPr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latin typeface="+mj-ea"/>
                <a:ea typeface="+mj-ea"/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+mj-ea"/>
                <a:ea typeface="+mj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4572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품질관리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일정관리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이슈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리스크 관리 영역의 지적 사항이 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82%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차지하며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산출물 품질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WBS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상세화 및 관리 미흡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이슈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리스크 식별 및 공유체계 미흡의 문제점이 발생함</a:t>
            </a:r>
          </a:p>
        </p:txBody>
      </p:sp>
    </p:spTree>
    <p:extLst>
      <p:ext uri="{BB962C8B-B14F-4D97-AF65-F5344CB8AC3E}">
        <p14:creationId xmlns:p14="http://schemas.microsoft.com/office/powerpoint/2010/main" val="965971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91569" y="1430581"/>
          <a:ext cx="3951520" cy="4205202"/>
        </p:xfrm>
        <a:graphic>
          <a:graphicData uri="http://schemas.openxmlformats.org/drawingml/2006/table">
            <a:tbl>
              <a:tblPr/>
              <a:tblGrid>
                <a:gridCol w="2555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지적 사항 세부 내역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건수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비율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(%)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개발산출물 품질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11.1%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일정 지연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7.1%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WBS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현행화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6.3%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산출물 목록 정의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5.6%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동료검토결과 결함 추적관리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4.8%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동료검토 활동 미흡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미시행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정량적인 일정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진척률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관리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산출물 표준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소스코드 품질관리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식별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프로그램 개발진척관리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협력사 통제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공식 베이스라인 미확정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보안 취약점 점검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7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리스크 현행화 미흡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037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필수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Task WBS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누락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성능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오픈소스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보안 점검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33231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 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07186" y="5707298"/>
            <a:ext cx="1240182" cy="66468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04165" rtl="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시사점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904344" y="1448808"/>
          <a:ext cx="3921668" cy="4187538"/>
        </p:xfrm>
        <a:graphic>
          <a:graphicData uri="http://schemas.openxmlformats.org/drawingml/2006/table">
            <a:tbl>
              <a:tblPr/>
              <a:tblGrid>
                <a:gridCol w="2725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19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추정 발생원인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건수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비율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(%)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PM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프로젝트 관리 인식 부족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20.2%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현장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QA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인력 투입 부족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14.5%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프로젝트 내부 검토 활동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12.1%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전사 지원 도구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표준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9.7%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표준 프로세스 인식 부족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6.5%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현장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QA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역량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비현실적 협력사 계약구도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착수단계 계획 수립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그룹사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대외 보안점검 지원체계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높은 협력사 의존도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자사 전문가 미투입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고객 의사결정 지연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227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그룹사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대외 표준도구 지원체계 미흡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오픈소스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요구사항 확정지연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아키텍처 사전 검토 부족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장비납품 초기 계약 검토 미흡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부적절한 초기 인력투입계획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성능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부적절한 초기 인력투입계획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범위 대비 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고객 인식 부족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범위 공식 확정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33231" marR="33231" marT="16615" marB="332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33231" marR="33231" marT="16615" marB="3323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1.6%</a:t>
                      </a:r>
                    </a:p>
                  </a:txBody>
                  <a:tcPr marL="33231" marR="33231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714521" y="5707298"/>
            <a:ext cx="7111490" cy="664689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68524" marR="0" lvl="0" indent="-168524" algn="l" defTabSz="904165" rtl="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PM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프로젝트 관리 인식 부족</a:t>
            </a: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프로젝트 품질을 </a:t>
            </a:r>
            <a:r>
              <a:rPr kumimoji="0" lang="ko-KR" altLang="en-US" sz="110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리딩할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QA 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인력 부재</a:t>
            </a: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프로젝트팀 내부 검토활동 미흡으로</a:t>
            </a:r>
            <a:r>
              <a:rPr kumimoji="0" lang="en-US" altLang="ko-KR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『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개발산출물 품질 미흡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』, 『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 지연 및 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WBS 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미흡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』, 『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동료 검토 및 추적관리 미흡</a:t>
            </a:r>
            <a:r>
              <a:rPr kumimoji="0" lang="en-US" altLang="ko-KR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』 </a:t>
            </a:r>
            <a:r>
              <a:rPr kumimoji="0" lang="ko-KR" altLang="en-US" sz="110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사례가 </a:t>
            </a:r>
            <a:r>
              <a:rPr kumimoji="0" lang="ko-KR" altLang="en-US" sz="11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다수 발견됨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185" y="1128428"/>
            <a:ext cx="3487224" cy="198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228600" indent="-228600" defTabSz="975022" latinLnBrk="0">
              <a:buClr>
                <a:schemeClr val="tx1">
                  <a:lumMod val="65000"/>
                  <a:lumOff val="35000"/>
                </a:schemeClr>
              </a:buClr>
              <a:buSzPct val="150000"/>
              <a:buBlip>
                <a:blip r:embed="rId2"/>
              </a:buBlip>
              <a:defRPr sz="1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1pPr>
          </a:lstStyle>
          <a:p>
            <a:pPr marL="228600" marR="0" lvl="0" indent="-228600" algn="l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ko-KR" altLang="en-US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지적사항 세부내역 </a:t>
            </a:r>
            <a:endParaRPr kumimoji="0" lang="en-US" altLang="ko-KR" sz="1292" b="1" i="0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3505" y="1128428"/>
            <a:ext cx="3487224" cy="198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228600" indent="-228600" defTabSz="975022" latinLnBrk="0">
              <a:buClr>
                <a:schemeClr val="tx1">
                  <a:lumMod val="65000"/>
                  <a:lumOff val="35000"/>
                </a:schemeClr>
              </a:buClr>
              <a:buSzPct val="150000"/>
              <a:buBlip>
                <a:blip r:embed="rId2"/>
              </a:buBlip>
              <a:defRPr sz="1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1pPr>
          </a:lstStyle>
          <a:p>
            <a:pPr marL="228600" marR="0" lvl="0" indent="-228600" algn="l" defTabSz="97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ko-KR" altLang="en-US" sz="1292" b="1" i="0" u="none" strike="noStrike" kern="1200" cap="none" spc="-55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품질점검 결과 발생 원인 </a:t>
            </a:r>
            <a:endParaRPr kumimoji="0" lang="en-US" altLang="ko-KR" sz="1292" b="1" i="0" u="none" strike="noStrike" kern="1200" cap="none" spc="-55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텍스트 개체 틀 3"/>
          <p:cNvSpPr txBox="1">
            <a:spLocks/>
          </p:cNvSpPr>
          <p:nvPr/>
        </p:nvSpPr>
        <p:spPr bwMode="auto">
          <a:xfrm>
            <a:off x="309923" y="328921"/>
            <a:ext cx="7319647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Ⅱ. ’16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년 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SI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품질점검 결과 요약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4343089" y="3019299"/>
            <a:ext cx="457822" cy="1287666"/>
          </a:xfrm>
          <a:prstGeom prst="rightArrow">
            <a:avLst>
              <a:gd name="adj1" fmla="val 59359"/>
              <a:gd name="adj2" fmla="val 60177"/>
            </a:avLst>
          </a:prstGeom>
          <a:noFill/>
          <a:ln w="57150" cap="sq" cmpd="sng" algn="ctr">
            <a:gradFill>
              <a:gsLst>
                <a:gs pos="0">
                  <a:srgbClr val="FF0000"/>
                </a:gs>
                <a:gs pos="85000">
                  <a:sysClr val="window" lastClr="FFFFFF">
                    <a:alpha val="0"/>
                  </a:sysClr>
                </a:gs>
              </a:gsLst>
              <a:lin ang="10800000" scaled="0"/>
            </a:gradFill>
            <a:prstDash val="solid"/>
            <a:miter lim="800000"/>
          </a:ln>
          <a:effectLst/>
        </p:spPr>
        <p:txBody>
          <a:bodyPr lIns="90022" tIns="45011" rIns="90022" bIns="45011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-55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텍스트 개체 틀 3"/>
          <p:cNvSpPr txBox="1">
            <a:spLocks/>
          </p:cNvSpPr>
          <p:nvPr/>
        </p:nvSpPr>
        <p:spPr bwMode="auto">
          <a:xfrm>
            <a:off x="6159188" y="321436"/>
            <a:ext cx="2666823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점검결과 요약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(2/2)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1" name="슬라이드 번호 개체 틀 3"/>
          <p:cNvSpPr txBox="1">
            <a:spLocks/>
          </p:cNvSpPr>
          <p:nvPr/>
        </p:nvSpPr>
        <p:spPr>
          <a:xfrm>
            <a:off x="6706241" y="6264542"/>
            <a:ext cx="2133600" cy="337038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2DE6-3D63-4C9B-B794-7DB3FE3C0D33}" type="slidenum">
              <a:rPr kumimoji="0" lang="ko-KR" altLang="en-US" sz="831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83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8198"/>
          <p:cNvSpPr txBox="1">
            <a:spLocks/>
          </p:cNvSpPr>
          <p:nvPr/>
        </p:nvSpPr>
        <p:spPr bwMode="auto">
          <a:xfrm>
            <a:off x="383931" y="760648"/>
            <a:ext cx="8442081" cy="54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indent="0" fontAlgn="base" latinLnBrk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Font typeface="Arial" pitchFamily="34" charset="0"/>
              <a:buNone/>
              <a:defRPr sz="1400" b="1" baseline="0">
                <a:latin typeface="+mn-ea"/>
                <a:cs typeface="Arial" pitchFamily="34" charset="0"/>
              </a:defRPr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>
                <a:latin typeface="+mj-ea"/>
                <a:ea typeface="+mj-ea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>
                <a:latin typeface="+mj-ea"/>
                <a:ea typeface="+mj-ea"/>
              </a:defRPr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latin typeface="+mj-ea"/>
                <a:ea typeface="+mj-ea"/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+mj-ea"/>
                <a:ea typeface="+mj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4572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PM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프로젝트 관리 인식 부족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현장 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QA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인력 부족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내부 검토활동 미흡이 주 발생원인으로 분석됨</a:t>
            </a:r>
          </a:p>
        </p:txBody>
      </p:sp>
    </p:spTree>
    <p:extLst>
      <p:ext uri="{BB962C8B-B14F-4D97-AF65-F5344CB8AC3E}">
        <p14:creationId xmlns:p14="http://schemas.microsoft.com/office/powerpoint/2010/main" val="1411663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3"/>
          <p:cNvSpPr txBox="1">
            <a:spLocks/>
          </p:cNvSpPr>
          <p:nvPr/>
        </p:nvSpPr>
        <p:spPr bwMode="auto">
          <a:xfrm>
            <a:off x="309923" y="328921"/>
            <a:ext cx="7319647" cy="41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Ⅳ. </a:t>
            </a:r>
            <a:r>
              <a: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결론</a:t>
            </a:r>
          </a:p>
        </p:txBody>
      </p:sp>
      <p:sp>
        <p:nvSpPr>
          <p:cNvPr id="7" name="텍스트 개체 틀 8198"/>
          <p:cNvSpPr txBox="1">
            <a:spLocks/>
          </p:cNvSpPr>
          <p:nvPr/>
        </p:nvSpPr>
        <p:spPr bwMode="auto">
          <a:xfrm>
            <a:off x="383931" y="760648"/>
            <a:ext cx="8442081" cy="55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indent="0" fontAlgn="base" latinLnBrk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Font typeface="Arial" pitchFamily="34" charset="0"/>
              <a:buNone/>
              <a:defRPr sz="1400" b="1" baseline="0">
                <a:latin typeface="+mn-ea"/>
                <a:cs typeface="Arial" pitchFamily="34" charset="0"/>
              </a:defRPr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>
                <a:latin typeface="+mj-ea"/>
                <a:ea typeface="+mj-ea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>
                <a:latin typeface="+mj-ea"/>
                <a:ea typeface="+mj-ea"/>
              </a:defRPr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latin typeface="+mj-ea"/>
                <a:ea typeface="+mj-ea"/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+mj-ea"/>
                <a:ea typeface="+mj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4572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2016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</a:t>
            </a:r>
            <a:r>
              <a:rPr kumimoji="0" lang="en-US" altLang="ko-KR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SI 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품질점검 </a:t>
            </a:r>
            <a:r>
              <a:rPr kumimoji="0" lang="en-US" altLang="ko-KR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Lessons Learned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통해 도출된 프로젝트 수행 기준은 </a:t>
            </a:r>
            <a:r>
              <a:rPr kumimoji="0" lang="ko-KR" altLang="en-US" sz="1292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전사 품질 체계 개선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</a:t>
            </a:r>
            <a:br>
              <a:rPr kumimoji="0" lang="en-US" altLang="ko-KR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kumimoji="0" lang="ko-KR" altLang="en-US" sz="1292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현장 품질 활동</a:t>
            </a:r>
            <a:r>
              <a:rPr kumimoji="0" lang="ko-KR" altLang="en-US" sz="12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통해 지속적으로 개선해 나갈 예정임</a:t>
            </a:r>
            <a:endParaRPr kumimoji="0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897585" y="1478217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7585" y="1411203"/>
            <a:ext cx="7396606" cy="422709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ts val="2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품질 활동의 시작점은 프로젝트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초기 표준 수립과 검토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활동이다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8298" y="1487363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9741" y="1836656"/>
            <a:ext cx="7443925" cy="568082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ts val="2396"/>
              </a:lnSpc>
              <a:defRPr sz="1900" b="1" spc="-167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착수 단계부터 표준 프로세스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(N-Tree, KTSSP)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기반으로 산출물 표준을 정의하고 전체 팀원에게 교육한다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단계별 동료검토 활동을 수행하고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발견된 결함은 표준 관리도구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(OBICs-Orchestra)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활용하여 추적 관리한다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소스코드 표준 점검도구를 활용하여  지속적으로 점검하고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최종 오픈 전 조치를 완료한다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15" b="0" i="0" u="none" strike="noStrike" kern="1200" cap="none" spc="-138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897585" y="2473360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7584" y="2474942"/>
            <a:ext cx="7463144" cy="362243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 관리는 전체 범위에 대한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누락 없는 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WBS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작성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정량적인 전체 진척률 관리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이루어져야 한다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38298" y="2482506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0266" y="2826985"/>
            <a:ext cx="7443925" cy="396240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누락하기 쉬운 공통 필수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Task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초기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WBS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작성 시 반드시 반영한다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(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단계말 검토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오픈소스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 점검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 등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WBS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표준 관리도구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N-Tree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 템플릿을 활용하고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정량적인 계획 대비 실적 진척률을 관리한다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15" b="0" i="0" u="none" strike="noStrike" kern="1200" cap="none" spc="-138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897585" y="3317554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7585" y="3319136"/>
            <a:ext cx="7729020" cy="362243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이슈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리스크는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사업 초기부터 적극적으로 식별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하고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지속적으로 상태를 현행화</a:t>
            </a:r>
            <a:r>
              <a:rPr kumimoji="0" lang="ko-KR" altLang="en-US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하며 공유한다</a:t>
            </a:r>
            <a:r>
              <a:rPr kumimoji="0" lang="en-US" altLang="ko-KR" sz="1200" b="1" i="0" u="none" strike="noStrike" kern="1200" cap="none" spc="-92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1" i="0" u="none" strike="noStrike" kern="1200" cap="none" spc="-92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8298" y="3326700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9741" y="3671179"/>
            <a:ext cx="7443925" cy="396240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착수 단계에 전체 프로젝트 팀원이 참여하여 사업 초기 리스크를 식별하고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대응 계획을 수립한다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이슈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리스크는 표준관리도구를 활용하여 상태를 지속적으로 관리하고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이해관계자와 공유한다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897585" y="4209094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97585" y="4139547"/>
            <a:ext cx="7729020" cy="422709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ts val="2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인력관리는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공통 필수 인력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계획을 반영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하고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협력사 계약 체결 시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현장 대리인과 검수 산출물을 명확히 반영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1" i="0" u="none" strike="noStrike" kern="1200" cap="none" spc="-15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8298" y="4218240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9741" y="4562719"/>
            <a:ext cx="7443925" cy="396240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제안 단계에서는 공통 필수 인력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대한 투입계획을 반드시 검토한다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협력사 계약 시에는 현장대리인의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R&amp;R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명확히 하고 고객과 합의된 검수 산출물을 누락 없이 반영한다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897585" y="5063272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97585" y="4993724"/>
            <a:ext cx="7729020" cy="422709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ts val="2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범위관리는 과업범위 기준문서로부터의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요구사항 추적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공식 베이스라인을 확정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해야 한다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1" i="0" u="none" strike="noStrike" kern="1200" cap="none" spc="-15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8298" y="5072418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5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9741" y="5416896"/>
            <a:ext cx="7443925" cy="224398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과업범위 기준 문서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(RFP,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수행계획 등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요구사항을 누락 없이 식별하고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단계 종료 이전 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Sign-Off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통한 베이스라인을 확정한다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897585" y="5731762"/>
            <a:ext cx="7729020" cy="353625"/>
          </a:xfrm>
          <a:prstGeom prst="roundRect">
            <a:avLst/>
          </a:prstGeom>
          <a:solidFill>
            <a:srgbClr val="F5F5F5"/>
          </a:solidFill>
          <a:ln w="3175">
            <a:solidFill>
              <a:schemeClr val="bg1">
                <a:lumMod val="75000"/>
              </a:schemeClr>
            </a:solidFill>
          </a:ln>
          <a:effectLst>
            <a:innerShdw blurRad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860" tIns="87930" rIns="175860" bIns="8793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97585" y="5662215"/>
            <a:ext cx="7729020" cy="422709"/>
          </a:xfrm>
          <a:prstGeom prst="rect">
            <a:avLst/>
          </a:prstGeom>
          <a:noFill/>
        </p:spPr>
        <p:txBody>
          <a:bodyPr wrap="square" lIns="175860" tIns="87930" rIns="175860" bIns="87930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ts val="2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관리는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단계별 테스트 진척관리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수행하고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발견된 결함은 완료 시까지 추적 </a:t>
            </a:r>
            <a:r>
              <a:rPr kumimoji="0" lang="ko-KR" altLang="en-US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한다</a:t>
            </a:r>
            <a:r>
              <a:rPr kumimoji="0" lang="en-US" altLang="ko-KR" sz="1200" b="1" i="0" u="none" strike="noStrike" kern="1200" cap="none" spc="-15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1" i="0" u="none" strike="noStrike" kern="1200" cap="none" spc="-15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8298" y="5740908"/>
            <a:ext cx="332345" cy="3319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6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9741" y="6085388"/>
            <a:ext cx="7443925" cy="224398"/>
          </a:xfrm>
          <a:prstGeom prst="rect">
            <a:avLst/>
          </a:prstGeom>
          <a:noFill/>
        </p:spPr>
        <p:txBody>
          <a:bodyPr wrap="square" lIns="66462" tIns="33231" rIns="66462" bIns="33231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lnSpc>
                <a:spcPct val="130000"/>
              </a:lnSpc>
              <a:defRPr sz="1300" b="1" spc="-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 관리도구 또는 템플릿을 활용하여 정량적인 진척관리와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결함관리를 수행한다</a:t>
            </a:r>
            <a:r>
              <a:rPr kumimoji="0" lang="en-US" altLang="ko-KR" sz="1015" b="0" i="0" u="none" strike="noStrike" kern="1200" cap="none" spc="-138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8" name="슬라이드 번호 개체 틀 3"/>
          <p:cNvSpPr txBox="1">
            <a:spLocks/>
          </p:cNvSpPr>
          <p:nvPr/>
        </p:nvSpPr>
        <p:spPr>
          <a:xfrm>
            <a:off x="6706241" y="6264542"/>
            <a:ext cx="2133600" cy="337038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2DE6-3D63-4C9B-B794-7DB3FE3C0D33}" type="slidenum">
              <a:rPr kumimoji="0" lang="ko-KR" altLang="en-US" sz="831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83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726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1"/>
          <p:cNvSpPr txBox="1">
            <a:spLocks/>
          </p:cNvSpPr>
          <p:nvPr/>
        </p:nvSpPr>
        <p:spPr>
          <a:xfrm>
            <a:off x="406093" y="1062639"/>
            <a:ext cx="8348592" cy="32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44083">
              <a:lnSpc>
                <a:spcPct val="120000"/>
              </a:lnSpc>
              <a:spcBef>
                <a:spcPts val="300"/>
              </a:spcBef>
              <a:buNone/>
            </a:pP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 </a:t>
            </a:r>
            <a:r>
              <a:rPr lang="en-US" altLang="ko-KR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품질관리는 표준 프로세스 기반으로 제안부터 종료까지 전체 프로젝트 </a:t>
            </a:r>
            <a:r>
              <a:rPr lang="en-US" altLang="ko-KR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Life Cycle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지원함</a:t>
            </a:r>
          </a:p>
        </p:txBody>
      </p:sp>
      <p:sp>
        <p:nvSpPr>
          <p:cNvPr id="90" name="제목 4"/>
          <p:cNvSpPr>
            <a:spLocks noGrp="1"/>
          </p:cNvSpPr>
          <p:nvPr>
            <p:ph type="title"/>
          </p:nvPr>
        </p:nvSpPr>
        <p:spPr>
          <a:xfrm>
            <a:off x="974945" y="557743"/>
            <a:ext cx="7554164" cy="468000"/>
          </a:xfrm>
        </p:spPr>
        <p:txBody>
          <a:bodyPr anchor="ctr"/>
          <a:lstStyle/>
          <a:p>
            <a:r>
              <a:rPr lang="ko-KR" altLang="en-US" sz="2308" dirty="0">
                <a:solidFill>
                  <a:srgbClr val="404040"/>
                </a:solidFill>
                <a:latin typeface="+mn-ea"/>
                <a:ea typeface="+mn-ea"/>
              </a:rPr>
              <a:t>개요</a:t>
            </a:r>
            <a:r>
              <a:rPr lang="en-US" altLang="ko-KR" dirty="0">
                <a:solidFill>
                  <a:srgbClr val="404040"/>
                </a:solidFill>
                <a:latin typeface="+mn-ea"/>
                <a:ea typeface="+mn-ea"/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+mn-ea"/>
                <a:ea typeface="+mn-ea"/>
              </a:rPr>
              <a:t> </a:t>
            </a:r>
            <a:endParaRPr lang="ko-KR" altLang="en-US" dirty="0">
              <a:solidFill>
                <a:srgbClr val="404040"/>
              </a:solidFill>
              <a:latin typeface="+mn-ea"/>
              <a:ea typeface="+mn-ea"/>
            </a:endParaRPr>
          </a:p>
        </p:txBody>
      </p:sp>
      <p:sp>
        <p:nvSpPr>
          <p:cNvPr id="91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598449" y="549275"/>
            <a:ext cx="319088" cy="46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1385" b="1" dirty="0">
                <a:latin typeface="+mn-ea"/>
              </a:rPr>
              <a:t>1.</a:t>
            </a:r>
            <a:endParaRPr lang="ko-KR" altLang="en-US" sz="1385" b="1" dirty="0">
              <a:latin typeface="+mn-ea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1519173" y="1447275"/>
            <a:ext cx="3438943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22041">
              <a:spcBef>
                <a:spcPct val="50000"/>
              </a:spcBef>
            </a:pPr>
            <a:r>
              <a:rPr lang="ko-KR" altLang="en-US" sz="1108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 </a:t>
            </a:r>
            <a:r>
              <a:rPr lang="en-US" altLang="ko-KR" sz="1108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 </a:t>
            </a:r>
            <a:r>
              <a:rPr lang="ko-KR" altLang="en-US" sz="1108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품질관리 수행체계</a:t>
            </a:r>
            <a:endParaRPr lang="en-US" altLang="ko-KR" sz="1108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21910" y="1704184"/>
            <a:ext cx="5350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6497447" y="1466906"/>
            <a:ext cx="1883444" cy="26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22041">
              <a:spcBef>
                <a:spcPct val="50000"/>
              </a:spcBef>
            </a:pPr>
            <a:r>
              <a:rPr lang="ko-KR" altLang="en-US" sz="1108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sz="1108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364509" y="1723814"/>
            <a:ext cx="2159943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5" descr="넓은 하향 대각선"/>
          <p:cNvSpPr>
            <a:spLocks noChangeArrowheads="1"/>
          </p:cNvSpPr>
          <p:nvPr/>
        </p:nvSpPr>
        <p:spPr bwMode="auto">
          <a:xfrm>
            <a:off x="6378441" y="2893903"/>
            <a:ext cx="2159943" cy="498462"/>
          </a:xfrm>
          <a:prstGeom prst="rect">
            <a:avLst/>
          </a:prstGeom>
          <a:solidFill>
            <a:srgbClr val="FFCCCC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 사전 예방을 </a:t>
            </a:r>
            <a:endParaRPr lang="en-US" altLang="ko-KR" sz="1292" b="1" kern="0" spc="-4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통한 </a:t>
            </a:r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QCD</a:t>
            </a:r>
            <a:r>
              <a:rPr lang="ko-KR" altLang="en-US" sz="1292" b="1" kern="0" spc="-46" baseline="30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292" b="1" kern="0" spc="-46" baseline="30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확보</a:t>
            </a:r>
          </a:p>
        </p:txBody>
      </p:sp>
      <p:sp>
        <p:nvSpPr>
          <p:cNvPr id="10" name="AutoShape 25" descr="넓은 하향 대각선"/>
          <p:cNvSpPr>
            <a:spLocks noChangeArrowheads="1"/>
          </p:cNvSpPr>
          <p:nvPr/>
        </p:nvSpPr>
        <p:spPr bwMode="auto">
          <a:xfrm>
            <a:off x="6378441" y="2136212"/>
            <a:ext cx="2159943" cy="498462"/>
          </a:xfrm>
          <a:prstGeom prst="rect">
            <a:avLst/>
          </a:prstGeom>
          <a:solidFill>
            <a:srgbClr val="FFCCCC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프로세스 기반</a:t>
            </a:r>
            <a:endParaRPr lang="en-US" altLang="ko-KR" sz="1292" b="1" kern="0" spc="-4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389586"/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 </a:t>
            </a:r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사업수행역량 제고</a:t>
            </a:r>
          </a:p>
        </p:txBody>
      </p:sp>
      <p:sp>
        <p:nvSpPr>
          <p:cNvPr id="18" name="AutoShape 25" descr="넓은 하향 대각선"/>
          <p:cNvSpPr>
            <a:spLocks noChangeArrowheads="1"/>
          </p:cNvSpPr>
          <p:nvPr/>
        </p:nvSpPr>
        <p:spPr bwMode="auto">
          <a:xfrm>
            <a:off x="6378441" y="3651594"/>
            <a:ext cx="2159943" cy="498462"/>
          </a:xfrm>
          <a:prstGeom prst="rect">
            <a:avLst/>
          </a:prstGeom>
          <a:solidFill>
            <a:srgbClr val="FFCCCC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도구</a:t>
            </a:r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확산을 통한 </a:t>
            </a:r>
            <a:endParaRPr lang="en-US" altLang="ko-KR" sz="1292" b="1" kern="0" spc="-4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389586"/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생산성 및</a:t>
            </a:r>
            <a:r>
              <a:rPr lang="en-US" altLang="ko-KR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92" b="1" kern="0" spc="-4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 향상</a:t>
            </a: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94035149-200F-4597-9B0F-9A466655254E}"/>
              </a:ext>
            </a:extLst>
          </p:cNvPr>
          <p:cNvSpPr>
            <a:spLocks/>
          </p:cNvSpPr>
          <p:nvPr/>
        </p:nvSpPr>
        <p:spPr bwMode="auto">
          <a:xfrm>
            <a:off x="5787913" y="2218100"/>
            <a:ext cx="249150" cy="3691893"/>
          </a:xfrm>
          <a:custGeom>
            <a:avLst/>
            <a:gdLst>
              <a:gd name="T0" fmla="*/ 1019 w 1082"/>
              <a:gd name="T1" fmla="*/ 1599 h 2584"/>
              <a:gd name="T2" fmla="*/ 1034 w 1082"/>
              <a:gd name="T3" fmla="*/ 1581 h 2584"/>
              <a:gd name="T4" fmla="*/ 1048 w 1082"/>
              <a:gd name="T5" fmla="*/ 1562 h 2584"/>
              <a:gd name="T6" fmla="*/ 1068 w 1082"/>
              <a:gd name="T7" fmla="*/ 1522 h 2584"/>
              <a:gd name="T8" fmla="*/ 1079 w 1082"/>
              <a:gd name="T9" fmla="*/ 1478 h 2584"/>
              <a:gd name="T10" fmla="*/ 1082 w 1082"/>
              <a:gd name="T11" fmla="*/ 1435 h 2584"/>
              <a:gd name="T12" fmla="*/ 1082 w 1082"/>
              <a:gd name="T13" fmla="*/ 1150 h 2584"/>
              <a:gd name="T14" fmla="*/ 1079 w 1082"/>
              <a:gd name="T15" fmla="*/ 1106 h 2584"/>
              <a:gd name="T16" fmla="*/ 1068 w 1082"/>
              <a:gd name="T17" fmla="*/ 1063 h 2584"/>
              <a:gd name="T18" fmla="*/ 1048 w 1082"/>
              <a:gd name="T19" fmla="*/ 1023 h 2584"/>
              <a:gd name="T20" fmla="*/ 1034 w 1082"/>
              <a:gd name="T21" fmla="*/ 1004 h 2584"/>
              <a:gd name="T22" fmla="*/ 1019 w 1082"/>
              <a:gd name="T23" fmla="*/ 986 h 2584"/>
              <a:gd name="T24" fmla="*/ 47 w 1082"/>
              <a:gd name="T25" fmla="*/ 16 h 2584"/>
              <a:gd name="T26" fmla="*/ 29 w 1082"/>
              <a:gd name="T27" fmla="*/ 3 h 2584"/>
              <a:gd name="T28" fmla="*/ 20 w 1082"/>
              <a:gd name="T29" fmla="*/ 0 h 2584"/>
              <a:gd name="T30" fmla="*/ 14 w 1082"/>
              <a:gd name="T31" fmla="*/ 1 h 2584"/>
              <a:gd name="T32" fmla="*/ 8 w 1082"/>
              <a:gd name="T33" fmla="*/ 6 h 2584"/>
              <a:gd name="T34" fmla="*/ 4 w 1082"/>
              <a:gd name="T35" fmla="*/ 13 h 2584"/>
              <a:gd name="T36" fmla="*/ 0 w 1082"/>
              <a:gd name="T37" fmla="*/ 36 h 2584"/>
              <a:gd name="T38" fmla="*/ 0 w 1082"/>
              <a:gd name="T39" fmla="*/ 206 h 2584"/>
              <a:gd name="T40" fmla="*/ 4 w 1082"/>
              <a:gd name="T41" fmla="*/ 236 h 2584"/>
              <a:gd name="T42" fmla="*/ 14 w 1082"/>
              <a:gd name="T43" fmla="*/ 267 h 2584"/>
              <a:gd name="T44" fmla="*/ 29 w 1082"/>
              <a:gd name="T45" fmla="*/ 297 h 2584"/>
              <a:gd name="T46" fmla="*/ 47 w 1082"/>
              <a:gd name="T47" fmla="*/ 321 h 2584"/>
              <a:gd name="T48" fmla="*/ 47 w 1082"/>
              <a:gd name="T49" fmla="*/ 321 h 2584"/>
              <a:gd name="T50" fmla="*/ 942 w 1082"/>
              <a:gd name="T51" fmla="*/ 1216 h 2584"/>
              <a:gd name="T52" fmla="*/ 949 w 1082"/>
              <a:gd name="T53" fmla="*/ 1224 h 2584"/>
              <a:gd name="T54" fmla="*/ 962 w 1082"/>
              <a:gd name="T55" fmla="*/ 1243 h 2584"/>
              <a:gd name="T56" fmla="*/ 969 w 1082"/>
              <a:gd name="T57" fmla="*/ 1261 h 2584"/>
              <a:gd name="T58" fmla="*/ 973 w 1082"/>
              <a:gd name="T59" fmla="*/ 1282 h 2584"/>
              <a:gd name="T60" fmla="*/ 973 w 1082"/>
              <a:gd name="T61" fmla="*/ 1303 h 2584"/>
              <a:gd name="T62" fmla="*/ 970 w 1082"/>
              <a:gd name="T63" fmla="*/ 1324 h 2584"/>
              <a:gd name="T64" fmla="*/ 962 w 1082"/>
              <a:gd name="T65" fmla="*/ 1343 h 2584"/>
              <a:gd name="T66" fmla="*/ 949 w 1082"/>
              <a:gd name="T67" fmla="*/ 1361 h 2584"/>
              <a:gd name="T68" fmla="*/ 47 w 1082"/>
              <a:gd name="T69" fmla="*/ 2263 h 2584"/>
              <a:gd name="T70" fmla="*/ 47 w 1082"/>
              <a:gd name="T71" fmla="*/ 2263 h 2584"/>
              <a:gd name="T72" fmla="*/ 38 w 1082"/>
              <a:gd name="T73" fmla="*/ 2274 h 2584"/>
              <a:gd name="T74" fmla="*/ 20 w 1082"/>
              <a:gd name="T75" fmla="*/ 2301 h 2584"/>
              <a:gd name="T76" fmla="*/ 8 w 1082"/>
              <a:gd name="T77" fmla="*/ 2333 h 2584"/>
              <a:gd name="T78" fmla="*/ 1 w 1082"/>
              <a:gd name="T79" fmla="*/ 2364 h 2584"/>
              <a:gd name="T80" fmla="*/ 0 w 1082"/>
              <a:gd name="T81" fmla="*/ 2548 h 2584"/>
              <a:gd name="T82" fmla="*/ 1 w 1082"/>
              <a:gd name="T83" fmla="*/ 2562 h 2584"/>
              <a:gd name="T84" fmla="*/ 6 w 1082"/>
              <a:gd name="T85" fmla="*/ 2575 h 2584"/>
              <a:gd name="T86" fmla="*/ 11 w 1082"/>
              <a:gd name="T87" fmla="*/ 2581 h 2584"/>
              <a:gd name="T88" fmla="*/ 17 w 1082"/>
              <a:gd name="T89" fmla="*/ 2584 h 2584"/>
              <a:gd name="T90" fmla="*/ 25 w 1082"/>
              <a:gd name="T91" fmla="*/ 2584 h 2584"/>
              <a:gd name="T92" fmla="*/ 38 w 1082"/>
              <a:gd name="T93" fmla="*/ 2577 h 2584"/>
              <a:gd name="T94" fmla="*/ 1019 w 1082"/>
              <a:gd name="T95" fmla="*/ 1599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82" h="2584">
                <a:moveTo>
                  <a:pt x="1019" y="1599"/>
                </a:moveTo>
                <a:lnTo>
                  <a:pt x="1019" y="1599"/>
                </a:lnTo>
                <a:lnTo>
                  <a:pt x="1027" y="1590"/>
                </a:lnTo>
                <a:lnTo>
                  <a:pt x="1034" y="1581"/>
                </a:lnTo>
                <a:lnTo>
                  <a:pt x="1041" y="1572"/>
                </a:lnTo>
                <a:lnTo>
                  <a:pt x="1048" y="1562"/>
                </a:lnTo>
                <a:lnTo>
                  <a:pt x="1059" y="1543"/>
                </a:lnTo>
                <a:lnTo>
                  <a:pt x="1068" y="1522"/>
                </a:lnTo>
                <a:lnTo>
                  <a:pt x="1075" y="1500"/>
                </a:lnTo>
                <a:lnTo>
                  <a:pt x="1079" y="1478"/>
                </a:lnTo>
                <a:lnTo>
                  <a:pt x="1082" y="1457"/>
                </a:lnTo>
                <a:lnTo>
                  <a:pt x="1082" y="1435"/>
                </a:lnTo>
                <a:lnTo>
                  <a:pt x="1082" y="1150"/>
                </a:lnTo>
                <a:lnTo>
                  <a:pt x="1082" y="1150"/>
                </a:lnTo>
                <a:lnTo>
                  <a:pt x="1081" y="1129"/>
                </a:lnTo>
                <a:lnTo>
                  <a:pt x="1079" y="1106"/>
                </a:lnTo>
                <a:lnTo>
                  <a:pt x="1075" y="1085"/>
                </a:lnTo>
                <a:lnTo>
                  <a:pt x="1068" y="1063"/>
                </a:lnTo>
                <a:lnTo>
                  <a:pt x="1059" y="1042"/>
                </a:lnTo>
                <a:lnTo>
                  <a:pt x="1048" y="1023"/>
                </a:lnTo>
                <a:lnTo>
                  <a:pt x="1041" y="1013"/>
                </a:lnTo>
                <a:lnTo>
                  <a:pt x="1034" y="1004"/>
                </a:lnTo>
                <a:lnTo>
                  <a:pt x="1027" y="996"/>
                </a:lnTo>
                <a:lnTo>
                  <a:pt x="1019" y="986"/>
                </a:lnTo>
                <a:lnTo>
                  <a:pt x="47" y="16"/>
                </a:lnTo>
                <a:lnTo>
                  <a:pt x="47" y="16"/>
                </a:lnTo>
                <a:lnTo>
                  <a:pt x="38" y="8"/>
                </a:lnTo>
                <a:lnTo>
                  <a:pt x="29" y="3"/>
                </a:lnTo>
                <a:lnTo>
                  <a:pt x="25" y="0"/>
                </a:lnTo>
                <a:lnTo>
                  <a:pt x="20" y="0"/>
                </a:lnTo>
                <a:lnTo>
                  <a:pt x="17" y="0"/>
                </a:lnTo>
                <a:lnTo>
                  <a:pt x="14" y="1"/>
                </a:lnTo>
                <a:lnTo>
                  <a:pt x="11" y="4"/>
                </a:lnTo>
                <a:lnTo>
                  <a:pt x="8" y="6"/>
                </a:lnTo>
                <a:lnTo>
                  <a:pt x="6" y="9"/>
                </a:lnTo>
                <a:lnTo>
                  <a:pt x="4" y="13"/>
                </a:lnTo>
                <a:lnTo>
                  <a:pt x="1" y="22"/>
                </a:lnTo>
                <a:lnTo>
                  <a:pt x="0" y="36"/>
                </a:lnTo>
                <a:lnTo>
                  <a:pt x="0" y="206"/>
                </a:lnTo>
                <a:lnTo>
                  <a:pt x="0" y="206"/>
                </a:lnTo>
                <a:lnTo>
                  <a:pt x="1" y="220"/>
                </a:lnTo>
                <a:lnTo>
                  <a:pt x="4" y="236"/>
                </a:lnTo>
                <a:lnTo>
                  <a:pt x="8" y="252"/>
                </a:lnTo>
                <a:lnTo>
                  <a:pt x="14" y="267"/>
                </a:lnTo>
                <a:lnTo>
                  <a:pt x="20" y="283"/>
                </a:lnTo>
                <a:lnTo>
                  <a:pt x="29" y="297"/>
                </a:lnTo>
                <a:lnTo>
                  <a:pt x="38" y="311"/>
                </a:lnTo>
                <a:lnTo>
                  <a:pt x="47" y="321"/>
                </a:lnTo>
                <a:lnTo>
                  <a:pt x="47" y="321"/>
                </a:lnTo>
                <a:lnTo>
                  <a:pt x="47" y="321"/>
                </a:lnTo>
                <a:lnTo>
                  <a:pt x="942" y="1216"/>
                </a:lnTo>
                <a:lnTo>
                  <a:pt x="942" y="1216"/>
                </a:lnTo>
                <a:lnTo>
                  <a:pt x="942" y="1216"/>
                </a:lnTo>
                <a:lnTo>
                  <a:pt x="949" y="1224"/>
                </a:lnTo>
                <a:lnTo>
                  <a:pt x="956" y="1233"/>
                </a:lnTo>
                <a:lnTo>
                  <a:pt x="962" y="1243"/>
                </a:lnTo>
                <a:lnTo>
                  <a:pt x="966" y="1252"/>
                </a:lnTo>
                <a:lnTo>
                  <a:pt x="969" y="1261"/>
                </a:lnTo>
                <a:lnTo>
                  <a:pt x="972" y="1272"/>
                </a:lnTo>
                <a:lnTo>
                  <a:pt x="973" y="1282"/>
                </a:lnTo>
                <a:lnTo>
                  <a:pt x="974" y="1293"/>
                </a:lnTo>
                <a:lnTo>
                  <a:pt x="973" y="1303"/>
                </a:lnTo>
                <a:lnTo>
                  <a:pt x="972" y="1313"/>
                </a:lnTo>
                <a:lnTo>
                  <a:pt x="970" y="1324"/>
                </a:lnTo>
                <a:lnTo>
                  <a:pt x="966" y="1333"/>
                </a:lnTo>
                <a:lnTo>
                  <a:pt x="962" y="1343"/>
                </a:lnTo>
                <a:lnTo>
                  <a:pt x="956" y="1353"/>
                </a:lnTo>
                <a:lnTo>
                  <a:pt x="949" y="1361"/>
                </a:lnTo>
                <a:lnTo>
                  <a:pt x="942" y="1369"/>
                </a:lnTo>
                <a:lnTo>
                  <a:pt x="47" y="2263"/>
                </a:lnTo>
                <a:lnTo>
                  <a:pt x="47" y="2263"/>
                </a:lnTo>
                <a:lnTo>
                  <a:pt x="47" y="2263"/>
                </a:lnTo>
                <a:lnTo>
                  <a:pt x="47" y="2263"/>
                </a:lnTo>
                <a:lnTo>
                  <a:pt x="38" y="2274"/>
                </a:lnTo>
                <a:lnTo>
                  <a:pt x="29" y="2287"/>
                </a:lnTo>
                <a:lnTo>
                  <a:pt x="20" y="2301"/>
                </a:lnTo>
                <a:lnTo>
                  <a:pt x="14" y="2317"/>
                </a:lnTo>
                <a:lnTo>
                  <a:pt x="8" y="2333"/>
                </a:lnTo>
                <a:lnTo>
                  <a:pt x="4" y="2348"/>
                </a:lnTo>
                <a:lnTo>
                  <a:pt x="1" y="2364"/>
                </a:lnTo>
                <a:lnTo>
                  <a:pt x="0" y="2378"/>
                </a:lnTo>
                <a:lnTo>
                  <a:pt x="0" y="2548"/>
                </a:lnTo>
                <a:lnTo>
                  <a:pt x="0" y="2548"/>
                </a:lnTo>
                <a:lnTo>
                  <a:pt x="1" y="2562"/>
                </a:lnTo>
                <a:lnTo>
                  <a:pt x="4" y="2571"/>
                </a:lnTo>
                <a:lnTo>
                  <a:pt x="6" y="2575"/>
                </a:lnTo>
                <a:lnTo>
                  <a:pt x="8" y="2578"/>
                </a:lnTo>
                <a:lnTo>
                  <a:pt x="11" y="2581"/>
                </a:lnTo>
                <a:lnTo>
                  <a:pt x="14" y="2583"/>
                </a:lnTo>
                <a:lnTo>
                  <a:pt x="17" y="2584"/>
                </a:lnTo>
                <a:lnTo>
                  <a:pt x="20" y="2584"/>
                </a:lnTo>
                <a:lnTo>
                  <a:pt x="25" y="2584"/>
                </a:lnTo>
                <a:lnTo>
                  <a:pt x="29" y="2582"/>
                </a:lnTo>
                <a:lnTo>
                  <a:pt x="38" y="2577"/>
                </a:lnTo>
                <a:lnTo>
                  <a:pt x="47" y="2569"/>
                </a:lnTo>
                <a:lnTo>
                  <a:pt x="1019" y="1599"/>
                </a:lnTo>
                <a:close/>
              </a:path>
            </a:pathLst>
          </a:custGeom>
          <a:solidFill>
            <a:srgbClr val="4D4D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913" tIns="38957" rIns="77913" bIns="38957" numCol="1" anchor="t" anchorCtr="0" compatLnSpc="1">
            <a:prstTxWarp prst="textNoShape">
              <a:avLst/>
            </a:prstTxWarp>
          </a:bodyPr>
          <a:lstStyle/>
          <a:p>
            <a:pPr defTabSz="422041"/>
            <a:endParaRPr lang="ko-KR" altLang="en-US" sz="1662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AutoShape 71"/>
          <p:cNvSpPr>
            <a:spLocks noChangeArrowheads="1"/>
          </p:cNvSpPr>
          <p:nvPr/>
        </p:nvSpPr>
        <p:spPr bwMode="auto">
          <a:xfrm>
            <a:off x="2129220" y="1768137"/>
            <a:ext cx="3442270" cy="367243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779173" eaLnBrk="0" hangingPunct="0">
              <a:defRPr/>
            </a:pPr>
            <a:endParaRPr lang="en-US" altLang="ko-KR" sz="10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403067" y="1819286"/>
            <a:ext cx="1349830" cy="26914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2698" tIns="61350" rIns="61350" bIns="613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22041"/>
            <a:r>
              <a:rPr lang="en-US" altLang="ko-KR" sz="923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kt</a:t>
            </a:r>
            <a:r>
              <a:rPr lang="en-US" altLang="ko-KR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ds </a:t>
            </a:r>
            <a:r>
              <a:rPr lang="ko-KR" altLang="en-US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프로세스</a:t>
            </a:r>
            <a:r>
              <a:rPr lang="en-US" altLang="ko-KR" sz="92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646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(OBICs-Tree)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3967643" y="1819286"/>
            <a:ext cx="1349830" cy="26914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2698" tIns="61350" rIns="61350" bIns="613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22041"/>
            <a:r>
              <a:rPr lang="en-US" altLang="ko-KR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KT </a:t>
            </a:r>
            <a:r>
              <a:rPr lang="ko-KR" altLang="en-US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프로세스</a:t>
            </a:r>
            <a:br>
              <a:rPr lang="en-US" altLang="ko-KR" sz="969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646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(KTSSP)</a:t>
            </a:r>
          </a:p>
        </p:txBody>
      </p:sp>
      <p:sp>
        <p:nvSpPr>
          <p:cNvPr id="50" name="AutoShape 71"/>
          <p:cNvSpPr>
            <a:spLocks noChangeArrowheads="1"/>
          </p:cNvSpPr>
          <p:nvPr/>
        </p:nvSpPr>
        <p:spPr bwMode="auto">
          <a:xfrm>
            <a:off x="618068" y="1770247"/>
            <a:ext cx="1473081" cy="36724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779173" eaLnBrk="0" hangingPunct="0">
              <a:defRPr/>
            </a:pPr>
            <a:r>
              <a:rPr lang="ko-KR" altLang="en-US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품질관리 수행기준</a:t>
            </a:r>
            <a:endParaRPr lang="en-US" altLang="ko-KR" sz="9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53" name="AutoShape 71"/>
          <p:cNvSpPr>
            <a:spLocks noChangeArrowheads="1"/>
          </p:cNvSpPr>
          <p:nvPr/>
        </p:nvSpPr>
        <p:spPr bwMode="auto">
          <a:xfrm>
            <a:off x="618068" y="2185020"/>
            <a:ext cx="445564" cy="374803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779173" eaLnBrk="0" hangingPunct="0">
              <a:defRPr/>
            </a:pPr>
            <a:r>
              <a:rPr lang="ko-KR" altLang="en-US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전사 </a:t>
            </a:r>
            <a:endParaRPr lang="en-US" altLang="ko-KR" sz="9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  <a:p>
            <a:pPr algn="ctr" defTabSz="779173" eaLnBrk="0" hangingPunct="0">
              <a:defRPr/>
            </a:pPr>
            <a:r>
              <a:rPr lang="en-US" altLang="ko-KR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SI QA</a:t>
            </a:r>
          </a:p>
          <a:p>
            <a:pPr algn="ctr" defTabSz="779173" eaLnBrk="0" hangingPunct="0">
              <a:defRPr/>
            </a:pPr>
            <a:r>
              <a:rPr lang="ko-KR" altLang="en-US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품질</a:t>
            </a:r>
            <a:endParaRPr lang="en-US" altLang="ko-KR" sz="9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  <a:p>
            <a:pPr algn="ctr" defTabSz="779173" eaLnBrk="0" hangingPunct="0">
              <a:defRPr/>
            </a:pPr>
            <a:r>
              <a:rPr lang="ko-KR" altLang="en-US" sz="923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 활동</a:t>
            </a:r>
            <a:endParaRPr lang="en-US" altLang="ko-KR" sz="923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itchFamily="2" charset="2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78442" y="4608462"/>
            <a:ext cx="2159943" cy="963692"/>
            <a:chOff x="7128557" y="4978416"/>
            <a:chExt cx="1950743" cy="921889"/>
          </a:xfrm>
        </p:grpSpPr>
        <p:sp>
          <p:nvSpPr>
            <p:cNvPr id="81" name="AutoShape 71"/>
            <p:cNvSpPr>
              <a:spLocks noChangeArrowheads="1"/>
            </p:cNvSpPr>
            <p:nvPr/>
          </p:nvSpPr>
          <p:spPr bwMode="auto">
            <a:xfrm>
              <a:off x="7157153" y="5195929"/>
              <a:ext cx="1908000" cy="704376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779173" eaLnBrk="0" hangingPunct="0">
                <a:defRPr/>
              </a:pPr>
              <a:endParaRPr lang="en-US" altLang="ko-KR" sz="1023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" name="AutoShape 71"/>
            <p:cNvSpPr>
              <a:spLocks noChangeArrowheads="1"/>
            </p:cNvSpPr>
            <p:nvPr/>
          </p:nvSpPr>
          <p:spPr bwMode="auto">
            <a:xfrm>
              <a:off x="7157153" y="4978416"/>
              <a:ext cx="1908000" cy="21600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6350" algn="ctr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779173" eaLnBrk="0" hangingPunct="0">
                <a:defRPr/>
              </a:pPr>
              <a:r>
                <a:rPr lang="ko-KR" altLang="en-US" sz="1023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  <a:sym typeface="Wingdings" pitchFamily="2" charset="2"/>
                </a:rPr>
                <a:t>지원도구 </a:t>
              </a:r>
              <a:endParaRPr lang="en-US" altLang="ko-KR" sz="1023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128557" y="5265209"/>
              <a:ext cx="1950743" cy="518006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146094" indent="-146094" defTabSz="844083" latinLnBrk="1">
                <a:buFont typeface="Wingdings" pitchFamily="2" charset="2"/>
                <a:buChar char="§"/>
              </a:pPr>
              <a:r>
                <a:rPr lang="en-US" altLang="ko-KR" sz="852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kt ds </a:t>
              </a:r>
              <a:r>
                <a:rPr lang="ko-KR" altLang="en-US" sz="852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 도구</a:t>
              </a:r>
              <a:endParaRPr lang="en-US" altLang="ko-KR" sz="852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844083" latinLnBrk="1">
                <a:lnSpc>
                  <a:spcPts val="831"/>
                </a:lnSpc>
              </a:pP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관리 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Orchestra, </a:t>
              </a:r>
              <a:r>
                <a:rPr lang="en-US" altLang="ko-KR" sz="738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ITSCOPE</a:t>
              </a:r>
              <a:endParaRPr lang="en-US" altLang="ko-KR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defTabSz="844083" latinLnBrk="1">
                <a:lnSpc>
                  <a:spcPts val="831"/>
                </a:lnSpc>
              </a:pP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형상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통합빌드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SVN, Git/Jenkins</a:t>
              </a:r>
            </a:p>
            <a:p>
              <a:pPr defTabSz="844083" latinLnBrk="1">
                <a:lnSpc>
                  <a:spcPts val="831"/>
                </a:lnSpc>
              </a:pP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코드품질 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PMD, SonarQube </a:t>
              </a:r>
              <a:b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데이터표준관리 </a:t>
              </a:r>
              <a:r>
                <a:rPr lang="en-US" altLang="ko-KR" sz="73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MetaLite</a:t>
              </a:r>
            </a:p>
          </p:txBody>
        </p:sp>
      </p:grpSp>
      <p:sp>
        <p:nvSpPr>
          <p:cNvPr id="84" name="Freeform 26">
            <a:extLst>
              <a:ext uri="{FF2B5EF4-FFF2-40B4-BE49-F238E27FC236}">
                <a16:creationId xmlns:a16="http://schemas.microsoft.com/office/drawing/2014/main" id="{94035149-200F-4597-9B0F-9A466655254E}"/>
              </a:ext>
            </a:extLst>
          </p:cNvPr>
          <p:cNvSpPr>
            <a:spLocks/>
          </p:cNvSpPr>
          <p:nvPr/>
        </p:nvSpPr>
        <p:spPr bwMode="auto">
          <a:xfrm rot="16200000">
            <a:off x="7391017" y="3771825"/>
            <a:ext cx="160690" cy="1252122"/>
          </a:xfrm>
          <a:custGeom>
            <a:avLst/>
            <a:gdLst>
              <a:gd name="T0" fmla="*/ 1019 w 1082"/>
              <a:gd name="T1" fmla="*/ 1599 h 2584"/>
              <a:gd name="T2" fmla="*/ 1034 w 1082"/>
              <a:gd name="T3" fmla="*/ 1581 h 2584"/>
              <a:gd name="T4" fmla="*/ 1048 w 1082"/>
              <a:gd name="T5" fmla="*/ 1562 h 2584"/>
              <a:gd name="T6" fmla="*/ 1068 w 1082"/>
              <a:gd name="T7" fmla="*/ 1522 h 2584"/>
              <a:gd name="T8" fmla="*/ 1079 w 1082"/>
              <a:gd name="T9" fmla="*/ 1478 h 2584"/>
              <a:gd name="T10" fmla="*/ 1082 w 1082"/>
              <a:gd name="T11" fmla="*/ 1435 h 2584"/>
              <a:gd name="T12" fmla="*/ 1082 w 1082"/>
              <a:gd name="T13" fmla="*/ 1150 h 2584"/>
              <a:gd name="T14" fmla="*/ 1079 w 1082"/>
              <a:gd name="T15" fmla="*/ 1106 h 2584"/>
              <a:gd name="T16" fmla="*/ 1068 w 1082"/>
              <a:gd name="T17" fmla="*/ 1063 h 2584"/>
              <a:gd name="T18" fmla="*/ 1048 w 1082"/>
              <a:gd name="T19" fmla="*/ 1023 h 2584"/>
              <a:gd name="T20" fmla="*/ 1034 w 1082"/>
              <a:gd name="T21" fmla="*/ 1004 h 2584"/>
              <a:gd name="T22" fmla="*/ 1019 w 1082"/>
              <a:gd name="T23" fmla="*/ 986 h 2584"/>
              <a:gd name="T24" fmla="*/ 47 w 1082"/>
              <a:gd name="T25" fmla="*/ 16 h 2584"/>
              <a:gd name="T26" fmla="*/ 29 w 1082"/>
              <a:gd name="T27" fmla="*/ 3 h 2584"/>
              <a:gd name="T28" fmla="*/ 20 w 1082"/>
              <a:gd name="T29" fmla="*/ 0 h 2584"/>
              <a:gd name="T30" fmla="*/ 14 w 1082"/>
              <a:gd name="T31" fmla="*/ 1 h 2584"/>
              <a:gd name="T32" fmla="*/ 8 w 1082"/>
              <a:gd name="T33" fmla="*/ 6 h 2584"/>
              <a:gd name="T34" fmla="*/ 4 w 1082"/>
              <a:gd name="T35" fmla="*/ 13 h 2584"/>
              <a:gd name="T36" fmla="*/ 0 w 1082"/>
              <a:gd name="T37" fmla="*/ 36 h 2584"/>
              <a:gd name="T38" fmla="*/ 0 w 1082"/>
              <a:gd name="T39" fmla="*/ 206 h 2584"/>
              <a:gd name="T40" fmla="*/ 4 w 1082"/>
              <a:gd name="T41" fmla="*/ 236 h 2584"/>
              <a:gd name="T42" fmla="*/ 14 w 1082"/>
              <a:gd name="T43" fmla="*/ 267 h 2584"/>
              <a:gd name="T44" fmla="*/ 29 w 1082"/>
              <a:gd name="T45" fmla="*/ 297 h 2584"/>
              <a:gd name="T46" fmla="*/ 47 w 1082"/>
              <a:gd name="T47" fmla="*/ 321 h 2584"/>
              <a:gd name="T48" fmla="*/ 47 w 1082"/>
              <a:gd name="T49" fmla="*/ 321 h 2584"/>
              <a:gd name="T50" fmla="*/ 942 w 1082"/>
              <a:gd name="T51" fmla="*/ 1216 h 2584"/>
              <a:gd name="T52" fmla="*/ 949 w 1082"/>
              <a:gd name="T53" fmla="*/ 1224 h 2584"/>
              <a:gd name="T54" fmla="*/ 962 w 1082"/>
              <a:gd name="T55" fmla="*/ 1243 h 2584"/>
              <a:gd name="T56" fmla="*/ 969 w 1082"/>
              <a:gd name="T57" fmla="*/ 1261 h 2584"/>
              <a:gd name="T58" fmla="*/ 973 w 1082"/>
              <a:gd name="T59" fmla="*/ 1282 h 2584"/>
              <a:gd name="T60" fmla="*/ 973 w 1082"/>
              <a:gd name="T61" fmla="*/ 1303 h 2584"/>
              <a:gd name="T62" fmla="*/ 970 w 1082"/>
              <a:gd name="T63" fmla="*/ 1324 h 2584"/>
              <a:gd name="T64" fmla="*/ 962 w 1082"/>
              <a:gd name="T65" fmla="*/ 1343 h 2584"/>
              <a:gd name="T66" fmla="*/ 949 w 1082"/>
              <a:gd name="T67" fmla="*/ 1361 h 2584"/>
              <a:gd name="T68" fmla="*/ 47 w 1082"/>
              <a:gd name="T69" fmla="*/ 2263 h 2584"/>
              <a:gd name="T70" fmla="*/ 47 w 1082"/>
              <a:gd name="T71" fmla="*/ 2263 h 2584"/>
              <a:gd name="T72" fmla="*/ 38 w 1082"/>
              <a:gd name="T73" fmla="*/ 2274 h 2584"/>
              <a:gd name="T74" fmla="*/ 20 w 1082"/>
              <a:gd name="T75" fmla="*/ 2301 h 2584"/>
              <a:gd name="T76" fmla="*/ 8 w 1082"/>
              <a:gd name="T77" fmla="*/ 2333 h 2584"/>
              <a:gd name="T78" fmla="*/ 1 w 1082"/>
              <a:gd name="T79" fmla="*/ 2364 h 2584"/>
              <a:gd name="T80" fmla="*/ 0 w 1082"/>
              <a:gd name="T81" fmla="*/ 2548 h 2584"/>
              <a:gd name="T82" fmla="*/ 1 w 1082"/>
              <a:gd name="T83" fmla="*/ 2562 h 2584"/>
              <a:gd name="T84" fmla="*/ 6 w 1082"/>
              <a:gd name="T85" fmla="*/ 2575 h 2584"/>
              <a:gd name="T86" fmla="*/ 11 w 1082"/>
              <a:gd name="T87" fmla="*/ 2581 h 2584"/>
              <a:gd name="T88" fmla="*/ 17 w 1082"/>
              <a:gd name="T89" fmla="*/ 2584 h 2584"/>
              <a:gd name="T90" fmla="*/ 25 w 1082"/>
              <a:gd name="T91" fmla="*/ 2584 h 2584"/>
              <a:gd name="T92" fmla="*/ 38 w 1082"/>
              <a:gd name="T93" fmla="*/ 2577 h 2584"/>
              <a:gd name="T94" fmla="*/ 1019 w 1082"/>
              <a:gd name="T95" fmla="*/ 1599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82" h="2584">
                <a:moveTo>
                  <a:pt x="1019" y="1599"/>
                </a:moveTo>
                <a:lnTo>
                  <a:pt x="1019" y="1599"/>
                </a:lnTo>
                <a:lnTo>
                  <a:pt x="1027" y="1590"/>
                </a:lnTo>
                <a:lnTo>
                  <a:pt x="1034" y="1581"/>
                </a:lnTo>
                <a:lnTo>
                  <a:pt x="1041" y="1572"/>
                </a:lnTo>
                <a:lnTo>
                  <a:pt x="1048" y="1562"/>
                </a:lnTo>
                <a:lnTo>
                  <a:pt x="1059" y="1543"/>
                </a:lnTo>
                <a:lnTo>
                  <a:pt x="1068" y="1522"/>
                </a:lnTo>
                <a:lnTo>
                  <a:pt x="1075" y="1500"/>
                </a:lnTo>
                <a:lnTo>
                  <a:pt x="1079" y="1478"/>
                </a:lnTo>
                <a:lnTo>
                  <a:pt x="1082" y="1457"/>
                </a:lnTo>
                <a:lnTo>
                  <a:pt x="1082" y="1435"/>
                </a:lnTo>
                <a:lnTo>
                  <a:pt x="1082" y="1150"/>
                </a:lnTo>
                <a:lnTo>
                  <a:pt x="1082" y="1150"/>
                </a:lnTo>
                <a:lnTo>
                  <a:pt x="1081" y="1129"/>
                </a:lnTo>
                <a:lnTo>
                  <a:pt x="1079" y="1106"/>
                </a:lnTo>
                <a:lnTo>
                  <a:pt x="1075" y="1085"/>
                </a:lnTo>
                <a:lnTo>
                  <a:pt x="1068" y="1063"/>
                </a:lnTo>
                <a:lnTo>
                  <a:pt x="1059" y="1042"/>
                </a:lnTo>
                <a:lnTo>
                  <a:pt x="1048" y="1023"/>
                </a:lnTo>
                <a:lnTo>
                  <a:pt x="1041" y="1013"/>
                </a:lnTo>
                <a:lnTo>
                  <a:pt x="1034" y="1004"/>
                </a:lnTo>
                <a:lnTo>
                  <a:pt x="1027" y="996"/>
                </a:lnTo>
                <a:lnTo>
                  <a:pt x="1019" y="986"/>
                </a:lnTo>
                <a:lnTo>
                  <a:pt x="47" y="16"/>
                </a:lnTo>
                <a:lnTo>
                  <a:pt x="47" y="16"/>
                </a:lnTo>
                <a:lnTo>
                  <a:pt x="38" y="8"/>
                </a:lnTo>
                <a:lnTo>
                  <a:pt x="29" y="3"/>
                </a:lnTo>
                <a:lnTo>
                  <a:pt x="25" y="0"/>
                </a:lnTo>
                <a:lnTo>
                  <a:pt x="20" y="0"/>
                </a:lnTo>
                <a:lnTo>
                  <a:pt x="17" y="0"/>
                </a:lnTo>
                <a:lnTo>
                  <a:pt x="14" y="1"/>
                </a:lnTo>
                <a:lnTo>
                  <a:pt x="11" y="4"/>
                </a:lnTo>
                <a:lnTo>
                  <a:pt x="8" y="6"/>
                </a:lnTo>
                <a:lnTo>
                  <a:pt x="6" y="9"/>
                </a:lnTo>
                <a:lnTo>
                  <a:pt x="4" y="13"/>
                </a:lnTo>
                <a:lnTo>
                  <a:pt x="1" y="22"/>
                </a:lnTo>
                <a:lnTo>
                  <a:pt x="0" y="36"/>
                </a:lnTo>
                <a:lnTo>
                  <a:pt x="0" y="206"/>
                </a:lnTo>
                <a:lnTo>
                  <a:pt x="0" y="206"/>
                </a:lnTo>
                <a:lnTo>
                  <a:pt x="1" y="220"/>
                </a:lnTo>
                <a:lnTo>
                  <a:pt x="4" y="236"/>
                </a:lnTo>
                <a:lnTo>
                  <a:pt x="8" y="252"/>
                </a:lnTo>
                <a:lnTo>
                  <a:pt x="14" y="267"/>
                </a:lnTo>
                <a:lnTo>
                  <a:pt x="20" y="283"/>
                </a:lnTo>
                <a:lnTo>
                  <a:pt x="29" y="297"/>
                </a:lnTo>
                <a:lnTo>
                  <a:pt x="38" y="311"/>
                </a:lnTo>
                <a:lnTo>
                  <a:pt x="47" y="321"/>
                </a:lnTo>
                <a:lnTo>
                  <a:pt x="47" y="321"/>
                </a:lnTo>
                <a:lnTo>
                  <a:pt x="47" y="321"/>
                </a:lnTo>
                <a:lnTo>
                  <a:pt x="942" y="1216"/>
                </a:lnTo>
                <a:lnTo>
                  <a:pt x="942" y="1216"/>
                </a:lnTo>
                <a:lnTo>
                  <a:pt x="942" y="1216"/>
                </a:lnTo>
                <a:lnTo>
                  <a:pt x="949" y="1224"/>
                </a:lnTo>
                <a:lnTo>
                  <a:pt x="956" y="1233"/>
                </a:lnTo>
                <a:lnTo>
                  <a:pt x="962" y="1243"/>
                </a:lnTo>
                <a:lnTo>
                  <a:pt x="966" y="1252"/>
                </a:lnTo>
                <a:lnTo>
                  <a:pt x="969" y="1261"/>
                </a:lnTo>
                <a:lnTo>
                  <a:pt x="972" y="1272"/>
                </a:lnTo>
                <a:lnTo>
                  <a:pt x="973" y="1282"/>
                </a:lnTo>
                <a:lnTo>
                  <a:pt x="974" y="1293"/>
                </a:lnTo>
                <a:lnTo>
                  <a:pt x="973" y="1303"/>
                </a:lnTo>
                <a:lnTo>
                  <a:pt x="972" y="1313"/>
                </a:lnTo>
                <a:lnTo>
                  <a:pt x="970" y="1324"/>
                </a:lnTo>
                <a:lnTo>
                  <a:pt x="966" y="1333"/>
                </a:lnTo>
                <a:lnTo>
                  <a:pt x="962" y="1343"/>
                </a:lnTo>
                <a:lnTo>
                  <a:pt x="956" y="1353"/>
                </a:lnTo>
                <a:lnTo>
                  <a:pt x="949" y="1361"/>
                </a:lnTo>
                <a:lnTo>
                  <a:pt x="942" y="1369"/>
                </a:lnTo>
                <a:lnTo>
                  <a:pt x="47" y="2263"/>
                </a:lnTo>
                <a:lnTo>
                  <a:pt x="47" y="2263"/>
                </a:lnTo>
                <a:lnTo>
                  <a:pt x="47" y="2263"/>
                </a:lnTo>
                <a:lnTo>
                  <a:pt x="47" y="2263"/>
                </a:lnTo>
                <a:lnTo>
                  <a:pt x="38" y="2274"/>
                </a:lnTo>
                <a:lnTo>
                  <a:pt x="29" y="2287"/>
                </a:lnTo>
                <a:lnTo>
                  <a:pt x="20" y="2301"/>
                </a:lnTo>
                <a:lnTo>
                  <a:pt x="14" y="2317"/>
                </a:lnTo>
                <a:lnTo>
                  <a:pt x="8" y="2333"/>
                </a:lnTo>
                <a:lnTo>
                  <a:pt x="4" y="2348"/>
                </a:lnTo>
                <a:lnTo>
                  <a:pt x="1" y="2364"/>
                </a:lnTo>
                <a:lnTo>
                  <a:pt x="0" y="2378"/>
                </a:lnTo>
                <a:lnTo>
                  <a:pt x="0" y="2548"/>
                </a:lnTo>
                <a:lnTo>
                  <a:pt x="0" y="2548"/>
                </a:lnTo>
                <a:lnTo>
                  <a:pt x="1" y="2562"/>
                </a:lnTo>
                <a:lnTo>
                  <a:pt x="4" y="2571"/>
                </a:lnTo>
                <a:lnTo>
                  <a:pt x="6" y="2575"/>
                </a:lnTo>
                <a:lnTo>
                  <a:pt x="8" y="2578"/>
                </a:lnTo>
                <a:lnTo>
                  <a:pt x="11" y="2581"/>
                </a:lnTo>
                <a:lnTo>
                  <a:pt x="14" y="2583"/>
                </a:lnTo>
                <a:lnTo>
                  <a:pt x="17" y="2584"/>
                </a:lnTo>
                <a:lnTo>
                  <a:pt x="20" y="2584"/>
                </a:lnTo>
                <a:lnTo>
                  <a:pt x="25" y="2584"/>
                </a:lnTo>
                <a:lnTo>
                  <a:pt x="29" y="2582"/>
                </a:lnTo>
                <a:lnTo>
                  <a:pt x="38" y="2577"/>
                </a:lnTo>
                <a:lnTo>
                  <a:pt x="47" y="2569"/>
                </a:lnTo>
                <a:lnTo>
                  <a:pt x="1019" y="1599"/>
                </a:lnTo>
                <a:close/>
              </a:path>
            </a:pathLst>
          </a:custGeom>
          <a:solidFill>
            <a:srgbClr val="4D4D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913" tIns="38957" rIns="77913" bIns="38957" numCol="1" anchor="t" anchorCtr="0" compatLnSpc="1">
            <a:prstTxWarp prst="textNoShape">
              <a:avLst/>
            </a:prstTxWarp>
          </a:bodyPr>
          <a:lstStyle/>
          <a:p>
            <a:pPr defTabSz="844083" latinLnBrk="1"/>
            <a:endParaRPr lang="ko-KR" altLang="en-US" sz="1662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606603" y="5587093"/>
            <a:ext cx="1916118" cy="357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44083" latinLnBrk="1"/>
            <a:r>
              <a:rPr lang="ko-KR" altLang="en-US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QM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(QP, QA, QC, QI) </a:t>
            </a:r>
            <a:endParaRPr lang="en-US" altLang="ko-KR" sz="738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844083" latinLnBrk="1">
              <a:spcBef>
                <a:spcPts val="277"/>
              </a:spcBef>
            </a:pPr>
            <a:r>
              <a:rPr lang="ko-KR" altLang="en-US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73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QCD (Quality Cost Delivery)</a:t>
            </a:r>
          </a:p>
        </p:txBody>
      </p:sp>
      <p:sp>
        <p:nvSpPr>
          <p:cNvPr id="86" name="AutoShape 71"/>
          <p:cNvSpPr>
            <a:spLocks noChangeArrowheads="1"/>
          </p:cNvSpPr>
          <p:nvPr/>
        </p:nvSpPr>
        <p:spPr bwMode="auto">
          <a:xfrm>
            <a:off x="2136497" y="2185020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핵사심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단계 프로젝트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사전 점검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제안서 제출 전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PRB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AutoShape 71"/>
          <p:cNvSpPr>
            <a:spLocks noChangeArrowheads="1"/>
          </p:cNvSpPr>
          <p:nvPr/>
        </p:nvSpPr>
        <p:spPr bwMode="auto">
          <a:xfrm>
            <a:off x="2135581" y="2563027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프로세스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관리도구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활용 가이드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착수 후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이내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AutoShape 71"/>
          <p:cNvSpPr>
            <a:spLocks noChangeArrowheads="1"/>
          </p:cNvSpPr>
          <p:nvPr/>
        </p:nvSpPr>
        <p:spPr bwMode="auto">
          <a:xfrm>
            <a:off x="2135090" y="2941034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정량 품질지표 기준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상태 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(Status)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점검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 시 상시 수행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※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수준에 따라 상이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AutoShape 71"/>
          <p:cNvSpPr>
            <a:spLocks noChangeArrowheads="1"/>
          </p:cNvSpPr>
          <p:nvPr/>
        </p:nvSpPr>
        <p:spPr bwMode="auto">
          <a:xfrm>
            <a:off x="2134174" y="3319042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 Check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산출물 점검 기반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품질점검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테스트 단계 말 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사전협의 필요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AutoShape 71"/>
          <p:cNvSpPr>
            <a:spLocks noChangeArrowheads="1"/>
          </p:cNvSpPr>
          <p:nvPr/>
        </p:nvSpPr>
        <p:spPr bwMode="auto">
          <a:xfrm>
            <a:off x="2136497" y="3697049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단계 중 전문가 인력 구성 질적 검토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활동</a:t>
            </a:r>
            <a:r>
              <a:rPr lang="ko-KR" altLang="en-US" sz="738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단계 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 협의 필요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</a:t>
            </a:r>
            <a:r>
              <a:rPr lang="en-US" altLang="ko-KR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CoE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정기 협의체 활용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8" name="AutoShape 71"/>
          <p:cNvSpPr>
            <a:spLocks noChangeArrowheads="1"/>
          </p:cNvSpPr>
          <p:nvPr/>
        </p:nvSpPr>
        <p:spPr bwMode="auto">
          <a:xfrm>
            <a:off x="2135581" y="4075057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 정기 프로젝트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진단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경영층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지시 시점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AutoShape 71"/>
          <p:cNvSpPr>
            <a:spLocks noChangeArrowheads="1"/>
          </p:cNvSpPr>
          <p:nvPr/>
        </p:nvSpPr>
        <p:spPr bwMode="auto">
          <a:xfrm>
            <a:off x="2135090" y="4453064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산출물 등록여부 점검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프로젝트 산출물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QA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등록 시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AutoShape 71"/>
          <p:cNvSpPr>
            <a:spLocks noChangeArrowheads="1"/>
          </p:cNvSpPr>
          <p:nvPr/>
        </p:nvSpPr>
        <p:spPr bwMode="auto">
          <a:xfrm>
            <a:off x="2134174" y="4831071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(15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이상 대외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그룹사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점검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가이드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단계 진입 전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단계말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단계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이상은 추가 점검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AutoShape 71"/>
          <p:cNvSpPr>
            <a:spLocks noChangeArrowheads="1"/>
          </p:cNvSpPr>
          <p:nvPr/>
        </p:nvSpPr>
        <p:spPr bwMode="auto">
          <a:xfrm>
            <a:off x="2135581" y="5209079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30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 이상 대외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그룹사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94" indent="-146094" defTabSz="422041">
              <a:spcAft>
                <a:spcPts val="92"/>
              </a:spcAft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단위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38" b="1" u="sng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리스크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점검 활동 및 월 단위 </a:t>
            </a:r>
            <a:r>
              <a:rPr lang="en-US" altLang="ko-KR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 운영</a:t>
            </a:r>
            <a:endParaRPr lang="en-US" altLang="ko-KR" sz="738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80574" y="2186784"/>
            <a:ext cx="1032005" cy="3748024"/>
            <a:chOff x="1170622" y="2083266"/>
            <a:chExt cx="1118005" cy="4060359"/>
          </a:xfrm>
        </p:grpSpPr>
        <p:sp>
          <p:nvSpPr>
            <p:cNvPr id="62" name="AutoShape 71"/>
            <p:cNvSpPr>
              <a:spLocks noChangeArrowheads="1"/>
            </p:cNvSpPr>
            <p:nvPr/>
          </p:nvSpPr>
          <p:spPr bwMode="auto">
            <a:xfrm>
              <a:off x="1172146" y="2083266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 fontAlgn="ctr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핵사심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31" b="1" spc="-85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</a:t>
              </a:r>
            </a:p>
          </p:txBody>
        </p:sp>
        <p:sp>
          <p:nvSpPr>
            <p:cNvPr id="87" name="AutoShape 71"/>
            <p:cNvSpPr>
              <a:spLocks noChangeArrowheads="1"/>
            </p:cNvSpPr>
            <p:nvPr/>
          </p:nvSpPr>
          <p:spPr bwMode="auto">
            <a:xfrm>
              <a:off x="1173694" y="2492774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spc="-92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착수 지원</a:t>
              </a:r>
              <a:endParaRPr lang="en-US" altLang="ko-KR" sz="831" b="1" spc="-92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89" name="AutoShape 71"/>
            <p:cNvSpPr>
              <a:spLocks noChangeArrowheads="1"/>
            </p:cNvSpPr>
            <p:nvPr/>
          </p:nvSpPr>
          <p:spPr bwMode="auto">
            <a:xfrm>
              <a:off x="1170622" y="2902282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Health Check</a:t>
              </a:r>
            </a:p>
          </p:txBody>
        </p:sp>
        <p:sp>
          <p:nvSpPr>
            <p:cNvPr id="93" name="AutoShape 71"/>
            <p:cNvSpPr>
              <a:spLocks noChangeArrowheads="1"/>
            </p:cNvSpPr>
            <p:nvPr/>
          </p:nvSpPr>
          <p:spPr bwMode="auto">
            <a:xfrm>
              <a:off x="1172170" y="3311790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단계 말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품질점검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95" name="AutoShape 71"/>
            <p:cNvSpPr>
              <a:spLocks noChangeArrowheads="1"/>
            </p:cNvSpPr>
            <p:nvPr/>
          </p:nvSpPr>
          <p:spPr bwMode="auto">
            <a:xfrm>
              <a:off x="1172146" y="3721298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 fontAlgn="ctr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422041" fontAlgn="ctr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전문가 리뷰</a:t>
              </a:r>
              <a:endParaRPr lang="ko-KR" altLang="en-US" sz="831" b="1" spc="-85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AutoShape 71"/>
            <p:cNvSpPr>
              <a:spLocks noChangeArrowheads="1"/>
            </p:cNvSpPr>
            <p:nvPr/>
          </p:nvSpPr>
          <p:spPr bwMode="auto">
            <a:xfrm>
              <a:off x="1173694" y="4130806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수시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품질진단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99" name="AutoShape 71"/>
            <p:cNvSpPr>
              <a:spLocks noChangeArrowheads="1"/>
            </p:cNvSpPr>
            <p:nvPr/>
          </p:nvSpPr>
          <p:spPr bwMode="auto">
            <a:xfrm>
              <a:off x="1170622" y="4540314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종료산출물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점검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101" name="AutoShape 71"/>
            <p:cNvSpPr>
              <a:spLocks noChangeArrowheads="1"/>
            </p:cNvSpPr>
            <p:nvPr/>
          </p:nvSpPr>
          <p:spPr bwMode="auto">
            <a:xfrm>
              <a:off x="1172170" y="4949822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전담 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QM </a:t>
              </a:r>
            </a:p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활동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105" name="AutoShape 71"/>
            <p:cNvSpPr>
              <a:spLocks noChangeArrowheads="1"/>
            </p:cNvSpPr>
            <p:nvPr/>
          </p:nvSpPr>
          <p:spPr bwMode="auto">
            <a:xfrm>
              <a:off x="1173694" y="5359330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주요 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SI</a:t>
              </a:r>
            </a:p>
            <a:p>
              <a:pPr algn="ctr" defTabSz="422041"/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Monthly SC</a:t>
              </a:r>
            </a:p>
          </p:txBody>
        </p:sp>
        <p:sp>
          <p:nvSpPr>
            <p:cNvPr id="51" name="AutoShape 71"/>
            <p:cNvSpPr>
              <a:spLocks noChangeArrowheads="1"/>
            </p:cNvSpPr>
            <p:nvPr/>
          </p:nvSpPr>
          <p:spPr bwMode="auto">
            <a:xfrm>
              <a:off x="1170624" y="5768838"/>
              <a:ext cx="1114933" cy="3747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0675" tIns="30675" rIns="30675" bIns="3067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22041"/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품질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/</a:t>
              </a:r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테스트</a:t>
              </a:r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</a:t>
              </a:r>
            </a:p>
            <a:p>
              <a:pPr algn="ctr" defTabSz="422041"/>
              <a:r>
                <a:rPr lang="en-US" altLang="ko-KR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SWAT </a:t>
              </a:r>
              <a:r>
                <a:rPr lang="ko-KR" altLang="en-US" sz="831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활동 투입</a:t>
              </a:r>
              <a:endParaRPr lang="en-US" altLang="ko-KR" sz="831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</p:grpSp>
      <p:sp>
        <p:nvSpPr>
          <p:cNvPr id="52" name="AutoShape 71"/>
          <p:cNvSpPr>
            <a:spLocks noChangeArrowheads="1"/>
          </p:cNvSpPr>
          <p:nvPr/>
        </p:nvSpPr>
        <p:spPr bwMode="auto">
          <a:xfrm>
            <a:off x="2135092" y="5587094"/>
            <a:ext cx="3442270" cy="34595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square" lIns="66462" tIns="0" rIns="66462" bIns="0" anchor="ctr"/>
          <a:lstStyle/>
          <a:p>
            <a:pPr marL="146094" indent="-146094" defTabSz="422041"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발생 </a:t>
            </a:r>
            <a:r>
              <a:rPr lang="ko-KR" altLang="en-US" sz="738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긴급 투입 지원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일정만큼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Billable) </a:t>
            </a:r>
          </a:p>
          <a:p>
            <a:pPr marL="146094" indent="-146094" defTabSz="422041">
              <a:buFont typeface="Wingdings" pitchFamily="2" charset="2"/>
              <a:buChar char="§"/>
            </a:pP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수행시기 </a:t>
            </a:r>
            <a:r>
              <a:rPr lang="en-US" altLang="ko-KR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38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단계별 필요 시기 </a:t>
            </a:r>
            <a:endParaRPr lang="en-US" altLang="ko-KR" sz="738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304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제목 4"/>
          <p:cNvSpPr>
            <a:spLocks noGrp="1"/>
          </p:cNvSpPr>
          <p:nvPr>
            <p:ph type="title"/>
          </p:nvPr>
        </p:nvSpPr>
        <p:spPr>
          <a:xfrm>
            <a:off x="974945" y="557743"/>
            <a:ext cx="7554164" cy="468000"/>
          </a:xfrm>
        </p:spPr>
        <p:txBody>
          <a:bodyPr anchor="ctr">
            <a:normAutofit/>
          </a:bodyPr>
          <a:lstStyle/>
          <a:p>
            <a:r>
              <a:rPr lang="en-US" altLang="ko-KR" sz="1846" dirty="0">
                <a:solidFill>
                  <a:srgbClr val="404040"/>
                </a:solidFill>
                <a:latin typeface="+mn-ea"/>
                <a:ea typeface="+mn-ea"/>
              </a:rPr>
              <a:t>Health Check(2/3)</a:t>
            </a:r>
            <a:endParaRPr lang="ko-KR" altLang="en-US" sz="1846" dirty="0">
              <a:solidFill>
                <a:srgbClr val="404040"/>
              </a:solidFill>
              <a:latin typeface="+mn-ea"/>
              <a:ea typeface="+mn-ea"/>
            </a:endParaRPr>
          </a:p>
        </p:txBody>
      </p:sp>
      <p:sp>
        <p:nvSpPr>
          <p:cNvPr id="91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598449" y="549275"/>
            <a:ext cx="319088" cy="46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1385" b="1" dirty="0">
                <a:latin typeface="+mn-ea"/>
              </a:rPr>
              <a:t>3.</a:t>
            </a:r>
            <a:endParaRPr lang="ko-KR" altLang="en-US" sz="1385" b="1" dirty="0">
              <a:latin typeface="+mn-ea"/>
            </a:endParaRPr>
          </a:p>
        </p:txBody>
      </p:sp>
      <p:sp>
        <p:nvSpPr>
          <p:cNvPr id="8" name="텍스트 개체 틀 1"/>
          <p:cNvSpPr txBox="1">
            <a:spLocks/>
          </p:cNvSpPr>
          <p:nvPr/>
        </p:nvSpPr>
        <p:spPr>
          <a:xfrm>
            <a:off x="406093" y="1062639"/>
            <a:ext cx="8516843" cy="56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44083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ko-KR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 check 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품질절차 </a:t>
            </a:r>
            <a:r>
              <a:rPr lang="ko-KR" altLang="en-US" sz="1385" kern="1100" spc="-5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준수율은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아래의 품질점검 체크리스트를 기준으로 평가함</a:t>
            </a: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 bwMode="auto">
          <a:xfrm>
            <a:off x="365792" y="1332178"/>
            <a:ext cx="7800874" cy="338443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422041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8" dirty="0">
                <a:solidFill>
                  <a:prstClr val="black">
                    <a:lumMod val="75000"/>
                    <a:lumOff val="25000"/>
                  </a:prstClr>
                </a:solidFill>
              </a:rPr>
              <a:t>■ 품질점검 체크리스트</a:t>
            </a:r>
            <a:r>
              <a:rPr lang="en-US" altLang="ko-KR" sz="1108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8">
                <a:solidFill>
                  <a:prstClr val="black">
                    <a:lumMod val="75000"/>
                    <a:lumOff val="25000"/>
                  </a:prstClr>
                </a:solidFill>
              </a:rPr>
              <a:t>계속</a:t>
            </a:r>
            <a:r>
              <a:rPr lang="en-US" altLang="ko-KR" sz="1108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104024" y="1507684"/>
            <a:ext cx="5583390" cy="191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22041" fontAlgn="ctr"/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* F (Fully Complete, 100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L (Largely Complete 75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P (Partially Complete 50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N (Not Complete, 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7281" y="1690437"/>
          <a:ext cx="8060699" cy="4334597"/>
        </p:xfrm>
        <a:graphic>
          <a:graphicData uri="http://schemas.openxmlformats.org/drawingml/2006/table">
            <a:tbl>
              <a:tblPr/>
              <a:tblGrid>
                <a:gridCol w="23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0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9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0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47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9880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점검목록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관련 증빙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평가</a:t>
                      </a:r>
                      <a:endParaRPr lang="en-US" sz="7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확인결과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점검항목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세부점검항목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8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324" marR="3324" marT="33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7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표준 정의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표준 수립 과정을 프로세스에 따라 진행하고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추진계획서에 대해 고객에게 공식적 승인을 획득한다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목표 및 범위 결정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프로젝트에 적용할 프로세스 정의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이해관계자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(R&amp;R)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관리계획 수립 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프로젝트 추진계획서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테일러링결과서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고객승인자료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(Sing-Off,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메일송부내역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착수보고회 자료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회의록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7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도구 사용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전사 표준 도구를 프로젝트에 적용한다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Orchestra, ITSCOPE  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형상관리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SVN,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통합빌드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Jenkins 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소스품질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PMD,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SonarQube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CodeEyes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(KT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限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DB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Metalite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테일러링결과서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미적용 사유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 표준도구 사용시에도 도구 적용으로 인정함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리스크관리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리스크를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식별하고 프로젝트 기간 동안 관리하기 위한 계획은 수립한다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계획단계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환경 변화에 따른 리스크 상태를 검토하고 필요 시 리스크 중요도를 재평가한다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Char char="-"/>
                      </a:pP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리스크관리대장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주간보고 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이슈관리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식별된 이슈에 대하여 종결 시까지 추적 및 관리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이슈분석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조치활동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결과확인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이슈들의 조치현황에 대해 현황 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이슈보고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등을 통해 공유한다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이슈관리대장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도구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이슈보고서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품질관리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동료검토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단계별로 동료검토를 실시하고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검토결과를 기록 관리한다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단계별 검토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QA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포함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시점을 품질보증활동계획서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,WBS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반영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계획단계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요구사항정의서 및 중요 설계문서는 반드시 동료검토 수행결과를 기록함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예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설계단계말 검토 후 회의록 작성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수시 동료검토 후 결함관리대장 기록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 제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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이력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WBS,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동료검토 일정 요청 메일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동료검토결과서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회의록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결함관리대장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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개정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승인 이력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도구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품질관리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소스코드점검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소스코드 표준점검 도구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700" dirty="0" err="1"/>
                        <a:t>CodeEyes</a:t>
                      </a:r>
                      <a:r>
                        <a:rPr lang="en-US" altLang="ko-KR" sz="700" dirty="0"/>
                        <a:t> ,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PMD, 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SonarQube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지속적으로 점검한다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오픈 전 위반사항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(Urgent/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Major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조치를 완료한다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소스코드 점검 결과서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1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범위관리</a:t>
                      </a:r>
                      <a:b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요구사항확정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정의된 요구사항에 대해 고객 및 이해관계자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(PL,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검토한다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단계 종료 후 개발 요구사항을 공식적으로 고객 승인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(Baseline)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받는다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베이스라인 검토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 회의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워크샵 등 관련 증적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요구사항정의서 고객 승인 자료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(Sign-Off)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611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제목 4"/>
          <p:cNvSpPr>
            <a:spLocks noGrp="1"/>
          </p:cNvSpPr>
          <p:nvPr>
            <p:ph type="title"/>
          </p:nvPr>
        </p:nvSpPr>
        <p:spPr>
          <a:xfrm>
            <a:off x="974945" y="557743"/>
            <a:ext cx="7554164" cy="468000"/>
          </a:xfrm>
        </p:spPr>
        <p:txBody>
          <a:bodyPr anchor="ctr">
            <a:normAutofit/>
          </a:bodyPr>
          <a:lstStyle/>
          <a:p>
            <a:r>
              <a:rPr lang="en-US" altLang="ko-KR" sz="1846" dirty="0">
                <a:solidFill>
                  <a:srgbClr val="404040"/>
                </a:solidFill>
                <a:latin typeface="+mn-ea"/>
                <a:ea typeface="+mn-ea"/>
              </a:rPr>
              <a:t>Health Check(3/3)</a:t>
            </a:r>
            <a:endParaRPr lang="ko-KR" altLang="en-US" sz="1846" dirty="0">
              <a:solidFill>
                <a:srgbClr val="404040"/>
              </a:solidFill>
              <a:latin typeface="+mn-ea"/>
              <a:ea typeface="+mn-ea"/>
            </a:endParaRPr>
          </a:p>
        </p:txBody>
      </p:sp>
      <p:sp>
        <p:nvSpPr>
          <p:cNvPr id="91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598449" y="549275"/>
            <a:ext cx="319088" cy="46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1385" b="1" dirty="0">
                <a:latin typeface="+mn-ea"/>
              </a:rPr>
              <a:t>3.</a:t>
            </a:r>
            <a:endParaRPr lang="ko-KR" altLang="en-US" sz="1385" b="1" dirty="0">
              <a:latin typeface="+mn-ea"/>
            </a:endParaRPr>
          </a:p>
        </p:txBody>
      </p:sp>
      <p:sp>
        <p:nvSpPr>
          <p:cNvPr id="8" name="텍스트 개체 틀 1"/>
          <p:cNvSpPr txBox="1">
            <a:spLocks/>
          </p:cNvSpPr>
          <p:nvPr/>
        </p:nvSpPr>
        <p:spPr>
          <a:xfrm>
            <a:off x="406093" y="1062639"/>
            <a:ext cx="8516843" cy="56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44083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ko-KR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 check 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품질절차 </a:t>
            </a:r>
            <a:r>
              <a:rPr lang="ko-KR" altLang="en-US" sz="1385" kern="1100" spc="-5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준수율은</a:t>
            </a:r>
            <a:r>
              <a:rPr lang="ko-KR" altLang="en-US" sz="1385" kern="1100" spc="-5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아래의 품질점검 체크리스트를 기준으로 평가함</a:t>
            </a: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 bwMode="auto">
          <a:xfrm>
            <a:off x="406093" y="1520809"/>
            <a:ext cx="7800874" cy="338443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422041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8" dirty="0">
                <a:solidFill>
                  <a:prstClr val="black">
                    <a:lumMod val="75000"/>
                    <a:lumOff val="25000"/>
                  </a:prstClr>
                </a:solidFill>
              </a:rPr>
              <a:t>■ 품질점검 체크리스트 </a:t>
            </a:r>
            <a:endParaRPr lang="en-US" altLang="ko-KR" sz="1108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04024" y="1676499"/>
            <a:ext cx="5583390" cy="191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22041" fontAlgn="ctr"/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* F (Fully Complete, 100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L (Largely Complete 75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P (Partially Complete 50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), N (Not Complete, 0</a:t>
            </a:r>
            <a:r>
              <a:rPr lang="ko-KR" altLang="en-US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점</a:t>
            </a:r>
            <a:r>
              <a:rPr lang="en-US" altLang="ko-KR" sz="646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7281" y="1859252"/>
          <a:ext cx="8170131" cy="3541234"/>
        </p:xfrm>
        <a:graphic>
          <a:graphicData uri="http://schemas.openxmlformats.org/drawingml/2006/table">
            <a:tbl>
              <a:tblPr/>
              <a:tblGrid>
                <a:gridCol w="235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5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2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91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3512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점검목록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관련 증빙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평가</a:t>
                      </a:r>
                      <a:endParaRPr lang="en-US" sz="7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확인결과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점검항목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세부점검항목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8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324" marR="3324" marT="33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9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범위관리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정량적 관리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범위를 정량적으로 측정하고 관리한다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설계단계 완료 후 규모를 산정하여 고객과 공유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발생 시 설계단계 측정 결과를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Baseline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변경 검토 수행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기능점수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(FP,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본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기능수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</a:p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산정결과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설계단계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설계단계 규모 산정 문서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6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24" marR="3324" marT="332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범위관리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변경통제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변경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공식적인 변경 관리 절차에 따라 수행되고 추적관리 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변경요청 시 일정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등 영향도 분석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정량적인</a:t>
                      </a:r>
                      <a:r>
                        <a:rPr lang="ko-KR" altLang="en-US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 변동 측정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(FP,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기능수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수용 여부를 고객 및 이행관계자와 협의하여 결정</a:t>
                      </a:r>
                      <a:b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상태를 작업 산출물에 반영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변경요청서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회의록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요구사항정의서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요구관리상태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변경이력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변경대상 산출물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9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결함관리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식별된 결함은 결함이 해결될 때까지 지속적으로 관리한다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단계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 발생공정을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테스트케이스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누락없이 기록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결함을 조치한 경우 조치내역 기록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결함관리대장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도구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Capture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19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일정관리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계획 대비 실적을 관리한다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Task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유형별 작업 완료율 기준 정의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계획단계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기준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미착수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0~80%,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동료검토 완료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고객검토 완료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프로그램개발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미착수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0~90%(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 형상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Commit), </a:t>
                      </a:r>
                    </a:p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단위테스트완료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개발진척률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테스트진척률 등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상세 일정 관리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일정지연 발생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이슈로 등록하고 시정조치 수행</a:t>
                      </a: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WBS,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관리도구 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개발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테스트 진척관리표</a:t>
                      </a:r>
                      <a:b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진척현황 보고</a:t>
                      </a: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Task </a:t>
                      </a:r>
                      <a:r>
                        <a:rPr lang="ko-KR" altLang="en-US" sz="7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산출물</a:t>
                      </a:r>
                      <a:b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단계말 고객 승인이력</a:t>
                      </a:r>
                      <a:endParaRPr lang="ko-KR" altLang="en-US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231" marR="33231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73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</a:p>
                  </a:txBody>
                  <a:tcPr marL="3068" marR="3068" marT="3068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068" marR="3068" marT="30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68" marR="3068" marT="3068" marB="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63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">
            <a:extLst>
              <a:ext uri="{FF2B5EF4-FFF2-40B4-BE49-F238E27FC236}">
                <a16:creationId xmlns:a16="http://schemas.microsoft.com/office/drawing/2014/main" id="{181F9320-7E28-BB9E-E7CB-6940F4DC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764704"/>
            <a:ext cx="7704856" cy="4393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solidFill>
                  <a:srgbClr val="000000"/>
                </a:solidFill>
                <a:latin typeface="+mn-ea"/>
                <a:ea typeface="+mn-ea"/>
              </a:rPr>
              <a:t>프로젝트 개요</a:t>
            </a:r>
            <a:endParaRPr kumimoji="0"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solidFill>
                  <a:srgbClr val="000000"/>
                </a:solidFill>
                <a:latin typeface="+mn-ea"/>
                <a:ea typeface="+mn-ea"/>
              </a:rPr>
              <a:t>테스트 </a:t>
            </a:r>
            <a:r>
              <a:rPr kumimoji="0" lang="en-US" altLang="ko-KR" dirty="0">
                <a:solidFill>
                  <a:srgbClr val="000000"/>
                </a:solidFill>
                <a:latin typeface="+mn-ea"/>
                <a:ea typeface="+mn-ea"/>
              </a:rPr>
              <a:t>Scope </a:t>
            </a:r>
            <a:r>
              <a:rPr kumimoji="0" lang="en-US" altLang="ko-KR" dirty="0">
                <a:latin typeface="+mn-ea"/>
                <a:ea typeface="+mn-ea"/>
              </a:rPr>
              <a:t> </a:t>
            </a:r>
            <a:r>
              <a:rPr kumimoji="0" lang="en-US" altLang="ko-KR" b="0" dirty="0">
                <a:latin typeface="+mn-ea"/>
                <a:ea typeface="+mn-ea"/>
              </a:rPr>
              <a:t> </a:t>
            </a: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</a:t>
            </a:r>
            <a:r>
              <a:rPr kumimoji="0" lang="en-US" altLang="ko-KR" dirty="0">
                <a:latin typeface="+mn-ea"/>
                <a:ea typeface="+mn-ea"/>
              </a:rPr>
              <a:t>R&amp;R</a:t>
            </a: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목표</a:t>
            </a:r>
            <a:r>
              <a:rPr kumimoji="0"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유형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일정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설계 방안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환경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데이터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관리 방안</a:t>
            </a:r>
            <a:endParaRPr kumimoji="0" lang="en-US" altLang="ko-KR" dirty="0">
              <a:latin typeface="+mn-ea"/>
              <a:ea typeface="+mn-ea"/>
            </a:endParaRP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관리 </a:t>
            </a:r>
            <a:r>
              <a:rPr kumimoji="0" lang="en-US" altLang="ko-KR" dirty="0">
                <a:latin typeface="+mn-ea"/>
                <a:ea typeface="+mn-ea"/>
              </a:rPr>
              <a:t>Tool </a:t>
            </a:r>
          </a:p>
          <a:p>
            <a:pPr marL="378900" indent="-342900">
              <a:spcBef>
                <a:spcPts val="300"/>
              </a:spcBef>
              <a:buFont typeface="+mj-lt"/>
              <a:buAutoNum type="arabi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산출물</a:t>
            </a:r>
            <a:endParaRPr kumimoji="0" lang="en-US" altLang="ko-KR" dirty="0">
              <a:latin typeface="+mn-ea"/>
              <a:ea typeface="+mn-ea"/>
            </a:endParaRP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540FE504-3245-7CF3-A7E4-7D3F1DF59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763" y="801479"/>
            <a:ext cx="5040560" cy="134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>
              <a:lnSpc>
                <a:spcPct val="100000"/>
              </a:lnSpc>
              <a:spcBef>
                <a:spcPct val="60000"/>
              </a:spcBef>
              <a:buFont typeface="+mj-lt"/>
              <a:buAutoNum type="romanUcPeriod"/>
              <a:defRPr/>
            </a:pPr>
            <a:r>
              <a:rPr kumimoji="0" lang="ko-KR" altLang="en-US" dirty="0">
                <a:latin typeface="+mn-ea"/>
                <a:ea typeface="+mn-ea"/>
              </a:rPr>
              <a:t>테스트 산출물 관리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산출물 관리 개요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시나리오</a:t>
            </a:r>
            <a:r>
              <a:rPr kumimoji="0" lang="en-US" altLang="ko-KR" sz="1400" dirty="0">
                <a:latin typeface="+mn-ea"/>
                <a:ea typeface="+mn-ea"/>
              </a:rPr>
              <a:t>/</a:t>
            </a:r>
            <a:r>
              <a:rPr kumimoji="0" lang="ko-KR" altLang="en-US" sz="1400" dirty="0">
                <a:latin typeface="+mn-ea"/>
                <a:ea typeface="+mn-ea"/>
              </a:rPr>
              <a:t>케이스 관리 절차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시나리오</a:t>
            </a:r>
            <a:r>
              <a:rPr kumimoji="0" lang="en-US" altLang="ko-KR" sz="1400" dirty="0">
                <a:latin typeface="+mn-ea"/>
                <a:ea typeface="+mn-ea"/>
              </a:rPr>
              <a:t>/</a:t>
            </a:r>
            <a:r>
              <a:rPr kumimoji="0" lang="ko-KR" altLang="en-US" sz="1400" dirty="0">
                <a:latin typeface="+mn-ea"/>
                <a:ea typeface="+mn-ea"/>
              </a:rPr>
              <a:t>케이스 변경관리 절차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9C61580C-AD5E-B1CD-8424-A37CB5C23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763" y="2339048"/>
            <a:ext cx="5040560" cy="134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88950" indent="-400050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"/>
              <a:defRPr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509588" indent="-228600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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587375" indent="-125413" eaLnBrk="0" hangingPunct="0">
              <a:lnSpc>
                <a:spcPct val="150000"/>
              </a:lnSpc>
              <a:spcBef>
                <a:spcPct val="20000"/>
              </a:spcBef>
              <a:buFont typeface="맑은 고딕" pitchFamily="50" charset="-127"/>
              <a:buChar char="-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763588" indent="-142875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  <a:tabLst>
                <a:tab pos="720725" algn="l"/>
              </a:tabLs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190625" indent="-117475" eaLnBrk="0" hangingPunct="0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1647825" indent="-11747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105025" indent="-11747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562225" indent="-11747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019425" indent="-11747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358775" indent="-358775">
              <a:lnSpc>
                <a:spcPct val="100000"/>
              </a:lnSpc>
              <a:spcBef>
                <a:spcPct val="60000"/>
              </a:spcBef>
              <a:buFont typeface="맑은 고딕" pitchFamily="50" charset="-127"/>
              <a:buAutoNum type="romanUcPeriod" startAt="2"/>
            </a:pPr>
            <a:r>
              <a:rPr kumimoji="0" lang="ko-KR" altLang="en-US" dirty="0">
                <a:latin typeface="+mn-ea"/>
                <a:ea typeface="+mn-ea"/>
              </a:rPr>
              <a:t>테스트 수행 관리</a:t>
            </a:r>
            <a:endParaRPr kumimoji="0" lang="en-US" altLang="ko-KR" dirty="0">
              <a:latin typeface="+mn-ea"/>
              <a:ea typeface="+mn-ea"/>
            </a:endParaRP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수행 절차</a:t>
            </a:r>
            <a:endParaRPr kumimoji="0" lang="en-US" altLang="ko-KR" sz="1400" dirty="0">
              <a:latin typeface="+mn-ea"/>
              <a:ea typeface="+mn-ea"/>
            </a:endParaRP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대내</a:t>
            </a:r>
            <a:r>
              <a:rPr kumimoji="0" lang="ko-KR" altLang="en-US" sz="1400" dirty="0">
                <a:latin typeface="+mn-ea"/>
                <a:ea typeface="+mn-ea"/>
                <a:sym typeface="Wingdings"/>
              </a:rPr>
              <a:t></a:t>
            </a:r>
            <a:r>
              <a:rPr kumimoji="0" lang="ko-KR" altLang="en-US" sz="1400" dirty="0">
                <a:latin typeface="+mn-ea"/>
                <a:ea typeface="+mn-ea"/>
              </a:rPr>
              <a:t>외 연동테스트 관리 방안 및 절차</a:t>
            </a:r>
            <a:endParaRPr kumimoji="0" lang="en-US" altLang="ko-KR" sz="1400" dirty="0">
              <a:latin typeface="+mn-ea"/>
              <a:ea typeface="+mn-ea"/>
            </a:endParaRP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수행 현황 보고</a:t>
            </a:r>
            <a:endParaRPr kumimoji="0" lang="en-US" altLang="ko-KR" sz="1400" dirty="0">
              <a:latin typeface="+mn-ea"/>
              <a:ea typeface="+mn-ea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A5C29D4A-301F-F2BB-DD25-DFDC41C1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763" y="3851216"/>
            <a:ext cx="504056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00000"/>
              </a:lnSpc>
              <a:spcBef>
                <a:spcPct val="60000"/>
              </a:spcBef>
              <a:buFont typeface="+mj-lt"/>
              <a:buAutoNum type="romanUcPeriod" startAt="3"/>
              <a:defRPr/>
            </a:pPr>
            <a:r>
              <a:rPr kumimoji="0" lang="ko-KR" altLang="en-US" dirty="0">
                <a:latin typeface="+mn-ea"/>
                <a:ea typeface="+mn-ea"/>
              </a:rPr>
              <a:t>상세 테스트 수행 가이드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수행 및 결과 등록</a:t>
            </a:r>
          </a:p>
          <a:p>
            <a:pPr marL="677863" lvl="2" indent="-319088">
              <a:lnSpc>
                <a:spcPct val="100000"/>
              </a:lnSpc>
              <a:spcBef>
                <a:spcPct val="60000"/>
              </a:spcBef>
              <a:buFont typeface="+mj-lt"/>
              <a:buAutoNum type="arabicPeriod"/>
              <a:defRPr/>
            </a:pPr>
            <a:r>
              <a:rPr kumimoji="0" lang="ko-KR" altLang="en-US" sz="1400" dirty="0">
                <a:latin typeface="+mn-ea"/>
                <a:ea typeface="+mn-ea"/>
              </a:rPr>
              <a:t>테스트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진척 및 결함 현황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  <a:ea typeface="+mn-ea"/>
              </a:rPr>
              <a:t>대시보드</a:t>
            </a:r>
            <a:endParaRPr kumimoji="0" lang="ko-KR" altLang="en-US" sz="1400" dirty="0">
              <a:latin typeface="+mn-ea"/>
              <a:ea typeface="+mn-ea"/>
            </a:endParaRP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876BDFCA-0613-9EF3-EA45-9358B6120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763" y="5003344"/>
            <a:ext cx="504056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"/>
              <a:defRPr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60000"/>
              </a:spcBef>
              <a:buNone/>
              <a:defRPr/>
            </a:pPr>
            <a:r>
              <a:rPr kumimoji="0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Appendix 1.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테스트 관련 지표 정의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ct val="60000"/>
              </a:spcBef>
              <a:buNone/>
              <a:defRPr/>
            </a:pPr>
            <a:r>
              <a:rPr kumimoji="0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Appendix 2.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Communication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방안</a:t>
            </a:r>
            <a:endParaRPr kumimoji="0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192B7F-52AA-99AC-1D08-2D85F2DC2F51}"/>
              </a:ext>
            </a:extLst>
          </p:cNvPr>
          <p:cNvSpPr txBox="1"/>
          <p:nvPr/>
        </p:nvSpPr>
        <p:spPr>
          <a:xfrm>
            <a:off x="3544763" y="3953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테스트 수행 가이드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FBE258-A336-B572-9A56-F06703505872}"/>
              </a:ext>
            </a:extLst>
          </p:cNvPr>
          <p:cNvSpPr txBox="1"/>
          <p:nvPr/>
        </p:nvSpPr>
        <p:spPr>
          <a:xfrm>
            <a:off x="295192" y="3904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마스터 테스트 계획</a:t>
            </a:r>
          </a:p>
        </p:txBody>
      </p:sp>
    </p:spTree>
    <p:extLst>
      <p:ext uri="{BB962C8B-B14F-4D97-AF65-F5344CB8AC3E}">
        <p14:creationId xmlns:p14="http://schemas.microsoft.com/office/powerpoint/2010/main" val="1057779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F81DDE-D223-64EB-CFFC-E9BFFC3F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1" y="260374"/>
            <a:ext cx="8790038" cy="63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86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8D4B38-BE57-8E72-51E5-C2D9A53B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5" y="957771"/>
            <a:ext cx="8573730" cy="49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72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C17991-482F-D111-9E8B-8B1E4D8B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923"/>
            <a:ext cx="9144000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 B2C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시스템의 특성을 고려한 테스트 수행계획 수립 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일정 계획을 참조하여 현업 사용자 테스트 수행 방안 작성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CAE05F-E3D4-ECAF-665F-C60204571678}"/>
              </a:ext>
            </a:extLst>
          </p:cNvPr>
          <p:cNvSpPr txBox="1">
            <a:spLocks/>
          </p:cNvSpPr>
          <p:nvPr/>
        </p:nvSpPr>
        <p:spPr bwMode="black">
          <a:xfrm>
            <a:off x="250225" y="1089615"/>
            <a:ext cx="8661087" cy="5374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FB34D"/>
              </a:buClr>
              <a:buSzPct val="75000"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943DD-7577-2A76-A76C-8DACECFC850E}"/>
              </a:ext>
            </a:extLst>
          </p:cNvPr>
          <p:cNvSpPr txBox="1"/>
          <p:nvPr/>
        </p:nvSpPr>
        <p:spPr>
          <a:xfrm>
            <a:off x="232688" y="1123761"/>
            <a:ext cx="867862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현업 사용자 테스트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(UAT, User Acceptance Testing)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는 실제 사용자가 시스템을 사용하여 요구사항 및 비즈니스 프로세스에 맞는지 검증하는 단계입니다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이를 효과적으로 수행하기 위해서는 명확한 테스트 일정 계획과 체계적인 방안이 필요합니다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아래는 테스트 일정 계획을 참조하여 현업 사용자 테스트 수행 방안을 구체적으로 작성하였습니다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 1.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준비 단계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#### 1.1.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계획 수립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목표 설정**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테스트의 범위와 목표를 명확하게 정의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일정 설정**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전체 테스트 기간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각 단계의 시작 및 종료 날짜 설정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환경 준비**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테스트를 위한 물리적 및 소프트웨어 환경 설정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#### 1.2.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사용자 선정 및 교육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사용자 선택**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다양한 비즈니스 부서에서 대표적인 사용자를 선정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교육**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테스트에 참여하는 사용자에게 시스템 교육 및 테스트 절차 교육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 2.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실행 단계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#### 2.1.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시나리오 작성 및 검토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시나리오 작성**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비즈니스 프로세스를 반영한 구체적인 테스트 시나리오 작성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리뷰 및 승인**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작성된 시나리오를 현업 사용자와 테스트 팀이 검토 및 승인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#### 2.2.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수행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실행**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시나리오에 따른 테스트 수행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결과 기록**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발생한 문제점과 동작상 문제점을 상세히 기록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 3.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이슈 관리 및 검토 단계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#### 3.1.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이슈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트래킹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이슈 등록**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발견된 문제를 이슈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트래킹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 시스템에 등록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우선순위 결정**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이슈 별 우선순위 결정 및 해결 계획 수립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#### 3.2.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결과 검토 및 피드백 수집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결과 검토**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결과 및 발생된 이슈에 대해 현업 사용자와 검토 미팅 진행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피드백 수집**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사용자 피드백을 수집하여 이후 개선 방안에 반영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3406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C17991-482F-D111-9E8B-8B1E4D8B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7" y="849923"/>
            <a:ext cx="8475406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96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FA2969-ADCE-4404-3986-D32E13FE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4" y="958006"/>
            <a:ext cx="8416412" cy="49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14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903625-0155-D765-11F2-D2B597AD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75149"/>
            <a:ext cx="8436078" cy="61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63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4C33DF-3BE0-B8AC-74CB-EC9D06C3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10" y="883904"/>
            <a:ext cx="8711380" cy="55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5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EFA41A-4E21-6EAA-CC84-69C2CFF2F3CC}"/>
              </a:ext>
            </a:extLst>
          </p:cNvPr>
          <p:cNvSpPr/>
          <p:nvPr/>
        </p:nvSpPr>
        <p:spPr>
          <a:xfrm>
            <a:off x="1042218" y="1091380"/>
            <a:ext cx="1691149" cy="6784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AAA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2B341D-037E-6D8C-9E96-A0804AE05BC4}"/>
              </a:ext>
            </a:extLst>
          </p:cNvPr>
          <p:cNvSpPr/>
          <p:nvPr/>
        </p:nvSpPr>
        <p:spPr>
          <a:xfrm>
            <a:off x="3416714" y="1076632"/>
            <a:ext cx="1691149" cy="6784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BBB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DA8E1F-EB88-D149-CB7A-4921EC1F9D19}"/>
              </a:ext>
            </a:extLst>
          </p:cNvPr>
          <p:cNvSpPr/>
          <p:nvPr/>
        </p:nvSpPr>
        <p:spPr>
          <a:xfrm>
            <a:off x="5791209" y="1091380"/>
            <a:ext cx="1691149" cy="6784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B2680-6F58-BC80-59A9-69731071007A}"/>
              </a:ext>
            </a:extLst>
          </p:cNvPr>
          <p:cNvSpPr/>
          <p:nvPr/>
        </p:nvSpPr>
        <p:spPr>
          <a:xfrm>
            <a:off x="1042218" y="2182762"/>
            <a:ext cx="1691149" cy="6784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C79E5E-2EFC-5CEA-2962-6516633C1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438701"/>
              </p:ext>
            </p:extLst>
          </p:nvPr>
        </p:nvGraphicFramePr>
        <p:xfrm>
          <a:off x="1524000" y="3422450"/>
          <a:ext cx="6096000" cy="116642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864609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298915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096446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286475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2982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555703"/>
                  </a:ext>
                </a:extLst>
              </a:tr>
              <a:tr h="4247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06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16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088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542129E-0A22-2565-21C4-79D5D7D4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9" y="127816"/>
            <a:ext cx="4387431" cy="31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C5FBF5D-67FF-70CD-F57F-C8FB182E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860" y="108152"/>
            <a:ext cx="4259075" cy="31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7C00B64E-E690-D31F-6DE0-B7CCAA9D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9" y="3429000"/>
            <a:ext cx="4269444" cy="301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CE3CE09D-F56A-58F7-2D34-FEFB58093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43" y="3429000"/>
            <a:ext cx="4211920" cy="30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02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280C183-05AE-843D-458D-CF6417CD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81" y="350351"/>
            <a:ext cx="7946052" cy="615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85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 익숙하지 않은 협력사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Process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하이브리드 애자일 개발 방식</a:t>
                      </a: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폰트, 도표이(가) 표시된 사진">
            <a:extLst>
              <a:ext uri="{FF2B5EF4-FFF2-40B4-BE49-F238E27FC236}">
                <a16:creationId xmlns:a16="http://schemas.microsoft.com/office/drawing/2014/main" id="{23718276-5A74-7D6D-3E2B-EE6D1B74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36" y="2457277"/>
            <a:ext cx="6660206" cy="29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8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Process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애자일 프로젝트 단계별 수행 절차</a:t>
                      </a: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26" y="2274430"/>
            <a:ext cx="6511092" cy="3223540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47696" y="2547848"/>
            <a:ext cx="1222669" cy="2883773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108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Process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Scrum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방법론 적용</a:t>
                      </a:r>
                      <a:endParaRPr lang="en-US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-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Scrum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은 경험적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(empirical)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프로세스 관리 이론에 기반하고 있으며 요구사항의 불확실성을 관리하기 위하여</a:t>
                      </a:r>
                      <a:r>
                        <a:rPr lang="ko-KR" altLang="en-US" sz="900" b="0" kern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점진적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반복적 접근 방법을 </a:t>
                      </a:r>
                      <a:endParaRPr lang="en-US" altLang="ko-KR" sz="9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사용한다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426" y="2677969"/>
            <a:ext cx="6959187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6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00" y="504840"/>
            <a:ext cx="79828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 B2C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시스템의 특성을 고려한 테스트 수행계획 수립 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2F33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일정 계획을 참조하여 현업 사용자 테스트 수행 방안 작성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62F33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CAE05F-E3D4-ECAF-665F-C60204571678}"/>
              </a:ext>
            </a:extLst>
          </p:cNvPr>
          <p:cNvSpPr txBox="1">
            <a:spLocks/>
          </p:cNvSpPr>
          <p:nvPr/>
        </p:nvSpPr>
        <p:spPr bwMode="black">
          <a:xfrm>
            <a:off x="250225" y="1089615"/>
            <a:ext cx="8661087" cy="5374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FB34D"/>
              </a:buClr>
              <a:buSzPct val="75000"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BF83B-24DF-435F-AC80-4289E459B05E}"/>
              </a:ext>
            </a:extLst>
          </p:cNvPr>
          <p:cNvSpPr txBox="1"/>
          <p:nvPr/>
        </p:nvSpPr>
        <p:spPr>
          <a:xfrm>
            <a:off x="232688" y="1123761"/>
            <a:ext cx="867862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 4.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최종 검토 및 승인 단계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#### 4.1.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재테스트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이슈 수정 및 재테스트**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해결된 이슈에 대하여 사용자와 함께 재테스트 수행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#### 4.2.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최종 승인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-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최종 확인**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모든 테스트 결과를 리뷰하고 최종 승인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일정 예시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단계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주요 활동        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시작일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종료일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비고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|-----------------------------|------------------------------------------------|------------------|------------------|-----------------|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준비 단계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목표 설정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일정 설정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환경 준비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2024-08-19       | 2024-08-23       |                 |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사용자 선정 및 교육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사용자 선정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사용자 교육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2024-08-24       | 2024-08-25       |                 |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시나리오 작성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시나리오 작성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리뷰 및 승인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2024-08-26       | 2024-08-28       |                 |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수행 단계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테스트 시나리오에 따른 테스트 수행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결과 기록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2024-08-29       | 2024-09-05       |                 |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이슈 관리 및 검토 단계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이슈 등록 및 우선순위 결정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결과 검토 및 피드백 수집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2024-09-06       | 2024-09-10       |                 |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최종 검토 및 승인 단계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|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이슈 수정 및 재테스트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최종 확인 및 승인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 2024-09-11       | 2024-09-15       |                 |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###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현업 사용자 테스트 수행 방안 요약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1.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고객 중심의 테스트 시나리오**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실제 비즈니스 상황을 최대한 반영한 시나리오 작성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2.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체계적인 일정 관리**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단계별 테스트 활동을 명확히 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일정 내에 모든 활동이 완료될 수 있도록 관리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3.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효율적인 이슈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트래킹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발생한 이슈를 신속히 해결하고 이를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재검증하는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 프로세스 구축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4. **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사용자 피드백 반영**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사용자 피드백을 수집하고 이를 시스템에 반영하여 최종 품질을 보장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이러한 방안을 통해 현업 사용자가 실제 환경에서 시스템을 검증하고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시스템이 요구사항을 충족하는지 확인함으로써 시스템의 성공적인 도입을 지원할 수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dirty="0">
              <a:highlight>
                <a:srgbClr val="FFFFFF"/>
              </a:highlight>
              <a:latin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032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People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676087-DDCC-893A-4B69-DB783FDB86AF}"/>
              </a:ext>
            </a:extLst>
          </p:cNvPr>
          <p:cNvGraphicFramePr>
            <a:graphicFrameLocks noGrp="1"/>
          </p:cNvGraphicFramePr>
          <p:nvPr/>
        </p:nvGraphicFramePr>
        <p:xfrm>
          <a:off x="1709770" y="2198271"/>
          <a:ext cx="6198361" cy="3201145"/>
        </p:xfrm>
        <a:graphic>
          <a:graphicData uri="http://schemas.openxmlformats.org/drawingml/2006/table">
            <a:tbl>
              <a:tblPr firstRow="1" bandRow="1"/>
              <a:tblGrid>
                <a:gridCol w="120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8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5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spc="-6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marL="56546" marR="56546" marT="28274" marB="2827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spc="-6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6546" marR="56546" marT="28274" marB="282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7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제품 책임자</a:t>
                      </a:r>
                      <a:endParaRPr lang="en-US" altLang="ko-KR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(Product Owner)</a:t>
                      </a:r>
                      <a:endParaRPr lang="ko-KR" altLang="en-US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546" marR="56546" marT="28274" marB="2827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제품 책임자는 사업에 대한 책임을 가진 고객 직원이</a:t>
                      </a:r>
                      <a:r>
                        <a:rPr kumimoji="0"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수행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프로젝트 범위</a:t>
                      </a:r>
                      <a:r>
                        <a:rPr kumimoji="0"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일정</a:t>
                      </a:r>
                      <a:r>
                        <a:rPr kumimoji="0"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예산 등의 상호 연관성에 대한 조정 역할</a:t>
                      </a:r>
                      <a:r>
                        <a:rPr kumimoji="0"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제품 백로그 관리</a:t>
                      </a: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구체화</a:t>
                      </a: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보완</a:t>
                      </a: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우선순위 결정 등</a:t>
                      </a: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다음 스프린트에 어떤 것이 우선적으로 진행 하는지 결정</a:t>
                      </a:r>
                      <a:endParaRPr kumimoji="0"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지속적으로 </a:t>
                      </a:r>
                      <a:r>
                        <a:rPr kumimoji="0" lang="ko-KR" altLang="en-US" sz="900" b="0" kern="1200" spc="-6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제품백로그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우선순위와 아이템 개선</a:t>
                      </a:r>
                      <a:endParaRPr kumimoji="0"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고객 및 모든 이해관계자들과의 소통과 협업</a:t>
                      </a:r>
                      <a:endParaRPr kumimoji="0"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6546" marR="56546" marT="28274" marB="282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1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스크럼 마스터</a:t>
                      </a:r>
                      <a:endParaRPr lang="en-US" altLang="ko-KR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(Scrum Master)</a:t>
                      </a:r>
                      <a:endParaRPr lang="ko-KR" altLang="en-US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546" marR="56546" marT="28274" marB="2827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제품 책임자와 개발팀 사이의 </a:t>
                      </a:r>
                      <a:r>
                        <a:rPr lang="en-US" altLang="ko-KR" sz="900" b="1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Focal Point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완성된 제품을 주기적으로 제품책임자에게 제공할 책임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이해관계자에 진행 사항 보고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KT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와의 관계형성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외부 인사나 압력으로부터 보호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회사간 계약으로 인해 발생하는 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Resource(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인력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상면 등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이슈 해결</a:t>
                      </a:r>
                    </a:p>
                  </a:txBody>
                  <a:tcPr marL="56546" marR="56546" marT="28274" marB="282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54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개발팀</a:t>
                      </a:r>
                      <a:endParaRPr lang="en-US" altLang="ko-KR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(Dev. Team)</a:t>
                      </a:r>
                      <a:endParaRPr lang="ko-KR" altLang="en-US" sz="900" b="1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546" marR="56546" marT="28274" marB="2827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제품 백로그에 있는 요구사항을 스프린트를 통해 구현하는 역할</a:t>
                      </a:r>
                      <a:endParaRPr lang="en-US" altLang="ko-KR" sz="900" b="1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고객의 요구를 충족시키는 동작하는 소프트웨어를 만드는 활동을 수행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자기조직화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교차기능적 팀 구성을 위한 전문가로 구성되어야 하며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지속적으로 속도 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측정이 되어야 함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개발팀의 생산성 극대화를 위해 가급적 팀 구성원은 유지 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900" b="0" kern="1200" spc="-6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DevOps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연계</a:t>
                      </a:r>
                      <a:endParaRPr lang="en-US" altLang="ko-KR" sz="900" b="0" kern="1200" spc="-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- UI/UX, </a:t>
                      </a:r>
                      <a:r>
                        <a:rPr lang="ko-KR" altLang="en-US" sz="900" b="0" kern="1200" spc="-6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분석자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개발자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아키텍처</a:t>
                      </a:r>
                      <a:r>
                        <a:rPr lang="en-US" altLang="ko-KR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QA, </a:t>
                      </a:r>
                      <a:r>
                        <a:rPr lang="ko-KR" altLang="en-US" sz="900" b="0" kern="1200" spc="-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테스터 등으로 개발팀 구성</a:t>
                      </a:r>
                    </a:p>
                  </a:txBody>
                  <a:tcPr marL="56546" marR="56546" marT="28274" marB="282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68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765943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People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n-US" altLang="ko-KR" sz="11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7B0C60E5-D053-5076-6769-CE47FFB4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53" y="2170143"/>
            <a:ext cx="678793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74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Tool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90E8F1-6C94-36D5-A5DB-47E0AA1AD2BD}"/>
              </a:ext>
            </a:extLst>
          </p:cNvPr>
          <p:cNvGraphicFramePr>
            <a:graphicFrameLocks noGrp="1"/>
          </p:cNvGraphicFramePr>
          <p:nvPr/>
        </p:nvGraphicFramePr>
        <p:xfrm>
          <a:off x="1584378" y="2109685"/>
          <a:ext cx="7311446" cy="3906919"/>
        </p:xfrm>
        <a:graphic>
          <a:graphicData uri="http://schemas.openxmlformats.org/drawingml/2006/table">
            <a:tbl>
              <a:tblPr firstRow="1" firstCol="1" bandRow="1"/>
              <a:tblGrid>
                <a:gridCol w="911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1876">
                  <a:extLst>
                    <a:ext uri="{9D8B030D-6E8A-4147-A177-3AD203B41FA5}">
                      <a16:colId xmlns:a16="http://schemas.microsoft.com/office/drawing/2014/main" val="3242344424"/>
                    </a:ext>
                  </a:extLst>
                </a:gridCol>
                <a:gridCol w="1168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2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설명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관련 도구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9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이슈 관리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이슈와 작업 항목을 추적하고 관리하여 팀의 업무 흐름을 최적화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스프린트 계획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버그 추적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사용자 스토리 작성 등 애자일 프로젝트의 전반적인 관리에 사용된다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특히 스크럼과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칸반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보드를 시각적으로 지원해 프로젝트 진행 상황을 효과적으로 파악할 수 있다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JIRA, Trello, Asana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등</a:t>
                      </a:r>
                      <a:endParaRPr lang="en-US" altLang="ko-KR" sz="9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62118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버전 관리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소스 코드의 버전을 관리하고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다수의 팀원이 협력할 수 있게 지원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코드의 변경 이력을 기록하고 복수의 개발자가 협업할 수 있도록 돕는 도구이다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분산 버전 관리 시스템을 사용하면 팀이 대규모 코드베이스에서도 효과적으로 일할 수 있다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Git, Subversion(SVN)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등</a:t>
                      </a:r>
                      <a:endParaRPr lang="en-US" altLang="ko-KR" sz="900" b="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622946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지속적 통합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지속적 배포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(CI/CD)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코드의 빌드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테스트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배포 과정을 자동화하여 개발과 운영의 흐름을 원활하게 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CI/CD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도구는 개발 중에 코드 변경을 통합하고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변경된 코드가 배포되기 전에 자동화된 테스트를 실행하여 문제를 신속히 식별한다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지속적 배포 자동화는 배포 속도를 높인다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Jenkins, </a:t>
                      </a:r>
                      <a:r>
                        <a:rPr lang="en-US" altLang="ko-KR" sz="900" b="0" kern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CircleCI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GitLab CI/CD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211170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협업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팀원 간의 실시간 커뮤니케이션과 문서 공유를 지원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협업 도구는 팀 구성원이 실시간으로 소통하고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파일을 공유하며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회의를 진행할 수 있도록 돕는다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이들 도구는 특히 원격 근무 환경에서 유용하다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Slack, Microsoft Teams, Zoom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009870"/>
                  </a:ext>
                </a:extLst>
              </a:tr>
              <a:tr h="704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요구사항 관리 및 문서화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요구사항과 문서를 체계적으로 관리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요구사항 관리 및 문서화 도구는 프로젝트와 관련된 문서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회의록 등을 체계적으로 정리하고 관리할 수 있도록 돕는다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 도구들은 원활한 정보 공유와 추적성을 제공한다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Confluence, Google Docs/Sheets, Notion 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67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Tool </a:t>
                      </a: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측면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90E8F1-6C94-36D5-A5DB-47E0AA1AD2BD}"/>
              </a:ext>
            </a:extLst>
          </p:cNvPr>
          <p:cNvGraphicFramePr>
            <a:graphicFrameLocks noGrp="1"/>
          </p:cNvGraphicFramePr>
          <p:nvPr/>
        </p:nvGraphicFramePr>
        <p:xfrm>
          <a:off x="1584378" y="2109685"/>
          <a:ext cx="7311446" cy="1628643"/>
        </p:xfrm>
        <a:graphic>
          <a:graphicData uri="http://schemas.openxmlformats.org/drawingml/2006/table">
            <a:tbl>
              <a:tblPr firstRow="1" firstCol="1" bandRow="1"/>
              <a:tblGrid>
                <a:gridCol w="911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1876">
                  <a:extLst>
                    <a:ext uri="{9D8B030D-6E8A-4147-A177-3AD203B41FA5}">
                      <a16:colId xmlns:a16="http://schemas.microsoft.com/office/drawing/2014/main" val="3242344424"/>
                    </a:ext>
                  </a:extLst>
                </a:gridCol>
                <a:gridCol w="1168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2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설명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관련 도구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디자인 및 프로토타이핑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UI/UX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디자인과 프로토타입 제작을 지원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제품 디자인과 그 디자인을 시각적으로 표현한 프로토타입을 제작할 수 있도록 돕는다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디자이너와 개발자가 협업하여 사용자 경험을 최적화하는 데 유용하다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Figma, Sketch, Adobe XD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622946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테스트 자동화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코드의 품질을 보장하기 위해 테스트를 자동화한다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테스트 자동화 도구는 코드 변경 후 자동으로 테스트를 실행하여 잠재적인 문제를 신속히 발견하고 해결할 수 있도록 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이는 코드 품질 유지와 빠른 배포에 기여한다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Selenium, Junit, TestNG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211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86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수행시 고려사항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90E8F1-6C94-36D5-A5DB-47E0AA1AD2BD}"/>
              </a:ext>
            </a:extLst>
          </p:cNvPr>
          <p:cNvGraphicFramePr>
            <a:graphicFrameLocks noGrp="1"/>
          </p:cNvGraphicFramePr>
          <p:nvPr/>
        </p:nvGraphicFramePr>
        <p:xfrm>
          <a:off x="1584377" y="2109685"/>
          <a:ext cx="7311447" cy="3347323"/>
        </p:xfrm>
        <a:graphic>
          <a:graphicData uri="http://schemas.openxmlformats.org/drawingml/2006/table">
            <a:tbl>
              <a:tblPr firstRow="1" firstCol="1" bandRow="1"/>
              <a:tblGrid>
                <a:gridCol w="108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2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관련 도구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496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적응력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변화 수용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요구사항이나 프로젝트 환경의 변화에 빠르게 적응할 수 있어야 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스프린트 계획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짧은 주기의 스프린트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일반적으로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2-4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를 통해 계획을 수립하고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지속적으로 점검하며 수정한다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62118"/>
                  </a:ext>
                </a:extLst>
              </a:tr>
              <a:tr h="4810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지속적인 개선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회고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각 스프린트가 끝날 때마다 팀 회고를 통해 잘된 점과 개선할 점을 논의하고 반영한다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테스트와 품질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자동화된 테스트와 지속적인 통합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(CI)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을 통해 품질을 유지하고 문제를 조기에 발견한다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622946"/>
                  </a:ext>
                </a:extLst>
              </a:tr>
              <a:tr h="55200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투명성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대시보드와 </a:t>
                      </a:r>
                      <a:r>
                        <a:rPr lang="ko-KR" altLang="en-US" sz="900" b="0" kern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번다운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업 차트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프로젝트 상태와 진행 상황을 시각적으로 보여주는 도구를 사용하여 팀의 투명성을 높인다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오픈 커뮤니케이션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문제나 아이디어를 자유롭게 공유할 수 있는 문화를 조성한다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211170"/>
                  </a:ext>
                </a:extLst>
              </a:tr>
              <a:tr h="552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 구성 및 협력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교차기능적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(Cross-Functional)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서로 다른 전문 지식을 가진 구성원들로 이루어진 팀을 구성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협력과 의사소통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팀원 간의 원활한 소통과 협력은 필수적이다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데일리 스크럼 미팅을 통해 상황을 공유하고 문제를 해결한다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757174"/>
                  </a:ext>
                </a:extLst>
              </a:tr>
              <a:tr h="552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고객 참여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지속적인 피드백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고객 또는 이해관계자와의 지속적인 소통을 통해 요구사항을 명확히 하고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피드백을 통해 제품을 개선한다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가치 전달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각 스프린트마다 고객에게 가치를 제공할 수 있는 기능을 우선적으로 개발한다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90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368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949263-4052-42BD-8258-9EFF734B6133}"/>
              </a:ext>
            </a:extLst>
          </p:cNvPr>
          <p:cNvGraphicFramePr>
            <a:graphicFrameLocks noGrp="1"/>
          </p:cNvGraphicFramePr>
          <p:nvPr/>
        </p:nvGraphicFramePr>
        <p:xfrm>
          <a:off x="248176" y="1058162"/>
          <a:ext cx="8647649" cy="4863592"/>
        </p:xfrm>
        <a:graphic>
          <a:graphicData uri="http://schemas.openxmlformats.org/drawingml/2006/table">
            <a:tbl>
              <a:tblPr firstRow="1" firstCol="1" bandRow="1"/>
              <a:tblGrid>
                <a:gridCol w="118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7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Biz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Agility</a:t>
                      </a: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확보를 위해 차세대 시스템을 애자일 방법론으로 구축해야 한다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 프로젝트를 수행하기 위한 원칙과 도구는</a:t>
                      </a:r>
                      <a:r>
                        <a:rPr lang="en-US" altLang="ko-KR" sz="11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규모 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대규모 또는 소규모</a:t>
                      </a:r>
                      <a:endParaRPr lang="en-US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0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애자일에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익숙하지 않은 </a:t>
                      </a:r>
                      <a:r>
                        <a:rPr lang="ko-KR" altLang="en-US" sz="900" b="0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협력사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또는 팀원</a:t>
                      </a:r>
                      <a:r>
                        <a:rPr lang="en-US" altLang="ko-KR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수행사간 협업 필요</a:t>
                      </a:r>
                      <a:endParaRPr lang="ko-KR" alt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수행시 고려사항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1435" marR="51435" marT="5400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90E8F1-6C94-36D5-A5DB-47E0AA1AD2BD}"/>
              </a:ext>
            </a:extLst>
          </p:cNvPr>
          <p:cNvGraphicFramePr>
            <a:graphicFrameLocks noGrp="1"/>
          </p:cNvGraphicFramePr>
          <p:nvPr/>
        </p:nvGraphicFramePr>
        <p:xfrm>
          <a:off x="1584377" y="2109685"/>
          <a:ext cx="7311447" cy="2039357"/>
        </p:xfrm>
        <a:graphic>
          <a:graphicData uri="http://schemas.openxmlformats.org/drawingml/2006/table">
            <a:tbl>
              <a:tblPr firstRow="1" firstCol="1" bandRow="1"/>
              <a:tblGrid>
                <a:gridCol w="108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2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관련 도구</a:t>
                      </a:r>
                      <a:endParaRPr lang="ko-KR" altLang="ko-KR" sz="11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2509" marR="42509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627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책임감과 자율성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책임감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각 구성원은 맡은 역할에 대해 책임감을 가져야 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자율성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팀원들이 자율적으로 일할 수 있는 환경을 제공하여 창의성과 동기를 부여한다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89127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커뮤니케이션 능력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효과적인 커뮤니케이션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팀원들 간의 원활한 의사소통은 매우 중요하다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문제가 발생했을 때 신속하게 공유하고 해결해야 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개방적 문화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모든 팀원이 자신의 의견을 자유롭게 공유할 수 있는 환경을 조성한다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380573"/>
                  </a:ext>
                </a:extLst>
              </a:tr>
              <a:tr h="613914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도구와 기술</a:t>
                      </a:r>
                      <a:endParaRPr lang="ko-KR" sz="9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5400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관리 도구 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: Jira, Trello, Asana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같은 프로젝트 관리 도구로 작업을 관리한다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0">
                        <a:lnSpc>
                          <a:spcPts val="16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DevOps : CI/CD </a:t>
                      </a:r>
                      <a:r>
                        <a:rPr lang="ko-KR" altLang="en-US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파이프라인을 구축하여 코드 배포를 자동화하고 신속하게 배포할 수 있도록 한다</a:t>
                      </a:r>
                      <a:r>
                        <a:rPr lang="en-US" altLang="ko-KR" sz="900" b="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7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7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 및 목적</a:t>
            </a:r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/>
              <a:t>I. </a:t>
            </a:r>
            <a:r>
              <a:rPr lang="ko-KR" altLang="en-US" sz="1200" i="1" dirty="0"/>
              <a:t>테스트 개요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64908" y="1268411"/>
            <a:ext cx="1138740" cy="32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475198" y="1268411"/>
            <a:ext cx="7417282" cy="324070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맑은 고딕" pitchFamily="50" charset="-127"/>
              <a:buChar char="□"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테스트 단계별 범위</a:t>
            </a: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</a:t>
            </a: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수행내용 정의</a:t>
            </a: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맑은 고딕" pitchFamily="50" charset="-127"/>
              <a:buChar char="□"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수행을 위한 역할 정의</a:t>
            </a: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맑은 고딕" pitchFamily="50" charset="-127"/>
              <a:buChar char="□"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 및 결함관리 방안 정립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48680"/>
            <a:ext cx="8474305" cy="648072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VP IT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구조개선 프로젝트의 성공적인 완수를 위해 각 단계 별 진행되는 테스트에 대한 수행 원칙과 방향을 수립합니다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609016" y="2096912"/>
            <a:ext cx="1329231" cy="540000"/>
          </a:xfrm>
          <a:prstGeom prst="roundRect">
            <a:avLst>
              <a:gd name="adj" fmla="val 6446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단계별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계획 수립</a:t>
            </a:r>
          </a:p>
        </p:txBody>
      </p:sp>
      <p:sp>
        <p:nvSpPr>
          <p:cNvPr id="113" name="Rectangle 125" descr="배경7"/>
          <p:cNvSpPr>
            <a:spLocks noChangeArrowheads="1"/>
          </p:cNvSpPr>
          <p:nvPr/>
        </p:nvSpPr>
        <p:spPr bwMode="gray">
          <a:xfrm>
            <a:off x="3071332" y="2132912"/>
            <a:ext cx="1008000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마스터 테스트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계획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608867" y="3784407"/>
            <a:ext cx="1329231" cy="540000"/>
          </a:xfrm>
          <a:prstGeom prst="roundRect">
            <a:avLst>
              <a:gd name="adj" fmla="val 6446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프로세스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071154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준비</a:t>
            </a: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201133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시행</a:t>
            </a: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331112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모니터링</a:t>
            </a: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7591071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문제 해결</a:t>
            </a: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6461091" y="3784407"/>
            <a:ext cx="996923" cy="540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결함관리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609016" y="2940660"/>
            <a:ext cx="1329231" cy="540000"/>
          </a:xfrm>
          <a:prstGeom prst="roundRect">
            <a:avLst>
              <a:gd name="adj" fmla="val 6446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기능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연동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성능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  <p:sp>
        <p:nvSpPr>
          <p:cNvPr id="119" name="Rectangle 125" descr="배경7"/>
          <p:cNvSpPr>
            <a:spLocks noChangeArrowheads="1"/>
          </p:cNvSpPr>
          <p:nvPr/>
        </p:nvSpPr>
        <p:spPr bwMode="gray">
          <a:xfrm>
            <a:off x="3091648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단위테스트</a:t>
            </a:r>
          </a:p>
        </p:txBody>
      </p:sp>
      <p:sp>
        <p:nvSpPr>
          <p:cNvPr id="122" name="Rectangle 125" descr="배경7"/>
          <p:cNvSpPr>
            <a:spLocks noChangeArrowheads="1"/>
          </p:cNvSpPr>
          <p:nvPr/>
        </p:nvSpPr>
        <p:spPr bwMode="gray">
          <a:xfrm>
            <a:off x="7617782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사용자테스트</a:t>
            </a:r>
          </a:p>
        </p:txBody>
      </p:sp>
      <p:cxnSp>
        <p:nvCxnSpPr>
          <p:cNvPr id="123" name="꺾인 연결선 122"/>
          <p:cNvCxnSpPr>
            <a:stCxn id="113" idx="2"/>
            <a:endCxn id="119" idx="0"/>
          </p:cNvCxnSpPr>
          <p:nvPr/>
        </p:nvCxnSpPr>
        <p:spPr>
          <a:xfrm rot="5400000">
            <a:off x="3371069" y="2772397"/>
            <a:ext cx="406688" cy="1838"/>
          </a:xfrm>
          <a:prstGeom prst="bentConnector3">
            <a:avLst>
              <a:gd name="adj1" fmla="val 50000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25" descr="배경7"/>
          <p:cNvSpPr>
            <a:spLocks noChangeArrowheads="1"/>
          </p:cNvSpPr>
          <p:nvPr/>
        </p:nvSpPr>
        <p:spPr bwMode="gray">
          <a:xfrm>
            <a:off x="5354716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통합테스트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Rectangle 125" descr="배경7"/>
          <p:cNvSpPr>
            <a:spLocks noChangeArrowheads="1"/>
          </p:cNvSpPr>
          <p:nvPr/>
        </p:nvSpPr>
        <p:spPr bwMode="gray">
          <a:xfrm>
            <a:off x="6486250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시스템테스트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5" name="직선 연결선 134"/>
          <p:cNvCxnSpPr>
            <a:stCxn id="119" idx="3"/>
            <a:endCxn id="120" idx="1"/>
          </p:cNvCxnSpPr>
          <p:nvPr/>
        </p:nvCxnSpPr>
        <p:spPr>
          <a:xfrm>
            <a:off x="4055340" y="3210660"/>
            <a:ext cx="129937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>
            <a:stCxn id="120" idx="3"/>
            <a:endCxn id="121" idx="1"/>
          </p:cNvCxnSpPr>
          <p:nvPr/>
        </p:nvCxnSpPr>
        <p:spPr>
          <a:xfrm>
            <a:off x="6318408" y="3210660"/>
            <a:ext cx="1678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stCxn id="121" idx="3"/>
            <a:endCxn id="122" idx="1"/>
          </p:cNvCxnSpPr>
          <p:nvPr/>
        </p:nvCxnSpPr>
        <p:spPr>
          <a:xfrm>
            <a:off x="7449942" y="3210660"/>
            <a:ext cx="1678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1608868" y="2780024"/>
            <a:ext cx="6972606" cy="1752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1608868" y="3623772"/>
            <a:ext cx="6972606" cy="1752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250614" y="4595746"/>
            <a:ext cx="1138740" cy="165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4464" y="4595928"/>
            <a:ext cx="1138740" cy="17133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89781" y="4595742"/>
            <a:ext cx="7416549" cy="171357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맑은 고딕" pitchFamily="50" charset="-127"/>
              <a:buChar char="□"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테스트는 아래와 같은 목적으로 테스트를 수행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-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 공정과 연계된 단계별 테스트 수행으로 전 단계의 오류와 결함 해결로 시스템 완성도 높임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-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검증된 테스트 지원도구를 통해 해당 프로젝트 시스템의 품질 보장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테스트 표준 프로세스 준수 하여 시스템 품질 향상 </a:t>
            </a:r>
          </a:p>
        </p:txBody>
      </p:sp>
      <p:sp>
        <p:nvSpPr>
          <p:cNvPr id="32" name="Rectangle 125" descr="배경7"/>
          <p:cNvSpPr>
            <a:spLocks noChangeArrowheads="1"/>
          </p:cNvSpPr>
          <p:nvPr/>
        </p:nvSpPr>
        <p:spPr bwMode="gray">
          <a:xfrm>
            <a:off x="4223182" y="2976660"/>
            <a:ext cx="963692" cy="468000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Logic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5738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테스트 범위</a:t>
            </a:r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>
                <a:latin typeface="+mn-ea"/>
                <a:ea typeface="+mn-ea"/>
              </a:rPr>
              <a:t>I. </a:t>
            </a:r>
            <a:r>
              <a:rPr lang="ko-KR" altLang="en-US" sz="1200" i="1" dirty="0">
                <a:latin typeface="+mn-ea"/>
                <a:ea typeface="+mn-ea"/>
              </a:rPr>
              <a:t>테스트 개요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53320"/>
            <a:ext cx="8474305" cy="648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범위는 프로젝트 과업을 기반으로 하며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점검을 위해 단계를 나누어 기능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테스트를 수행합니다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51520" y="1268760"/>
            <a:ext cx="8640960" cy="504056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876747" y="4150461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통합테스트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(SIT)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876747" y="4894988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Logic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876747" y="5639513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단위테스트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(UT)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0" name="직선 화살표 연결선 369"/>
          <p:cNvCxnSpPr>
            <a:stCxn id="80" idx="2"/>
            <a:endCxn id="79" idx="0"/>
          </p:cNvCxnSpPr>
          <p:nvPr/>
        </p:nvCxnSpPr>
        <p:spPr>
          <a:xfrm>
            <a:off x="7362747" y="5326988"/>
            <a:ext cx="0" cy="31252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화살표 연결선 372"/>
          <p:cNvCxnSpPr>
            <a:stCxn id="81" idx="2"/>
            <a:endCxn id="80" idx="0"/>
          </p:cNvCxnSpPr>
          <p:nvPr/>
        </p:nvCxnSpPr>
        <p:spPr>
          <a:xfrm>
            <a:off x="7362747" y="4582461"/>
            <a:ext cx="0" cy="31252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화살표 연결선 375"/>
          <p:cNvCxnSpPr>
            <a:stCxn id="122" idx="2"/>
            <a:endCxn id="81" idx="0"/>
          </p:cNvCxnSpPr>
          <p:nvPr/>
        </p:nvCxnSpPr>
        <p:spPr>
          <a:xfrm flipH="1">
            <a:off x="7362747" y="3837934"/>
            <a:ext cx="2863" cy="31252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2" name="모서리가 둥근 직사각형 671"/>
          <p:cNvSpPr/>
          <p:nvPr/>
        </p:nvSpPr>
        <p:spPr>
          <a:xfrm>
            <a:off x="6084168" y="1454024"/>
            <a:ext cx="2592288" cy="4785472"/>
          </a:xfrm>
          <a:prstGeom prst="roundRect">
            <a:avLst>
              <a:gd name="adj" fmla="val 1665"/>
            </a:avLst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1" u="sng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95000"/>
                  <a:lumOff val="5000"/>
                </a:sys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3" name="TextBox 672"/>
          <p:cNvSpPr txBox="1"/>
          <p:nvPr/>
        </p:nvSpPr>
        <p:spPr>
          <a:xfrm>
            <a:off x="6756693" y="1309678"/>
            <a:ext cx="1247237" cy="303536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txBody>
          <a:bodyPr wrap="none" lIns="108000" tIns="36000" rIns="108000" bIns="36000" rtlCol="0" anchor="ctr" anchorCtr="0">
            <a:spAutoFit/>
          </a:bodyPr>
          <a:lstStyle/>
          <a:p>
            <a:pPr marL="0" marR="0" lvl="0" indent="0" algn="l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단계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876747" y="2661407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성능테스트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(PT)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직선 화살표 연결선 56"/>
          <p:cNvCxnSpPr>
            <a:stCxn id="235" idx="2"/>
            <a:endCxn id="54" idx="0"/>
          </p:cNvCxnSpPr>
          <p:nvPr/>
        </p:nvCxnSpPr>
        <p:spPr>
          <a:xfrm>
            <a:off x="7362747" y="2348880"/>
            <a:ext cx="0" cy="31252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720560" y="5521252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720560" y="4778772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720560" y="2551329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2980" y="1750142"/>
            <a:ext cx="5293974" cy="3996560"/>
            <a:chOff x="842958" y="1448664"/>
            <a:chExt cx="5293974" cy="3996560"/>
          </a:xfrm>
        </p:grpSpPr>
        <p:sp>
          <p:nvSpPr>
            <p:cNvPr id="96" name="Text Box 44">
              <a:extLst>
                <a:ext uri="{FF2B5EF4-FFF2-40B4-BE49-F238E27FC236}">
                  <a16:creationId xmlns:a16="http://schemas.microsoft.com/office/drawing/2014/main" id="{630D7AEF-4AC3-45CC-9872-CF55FF323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958" y="1521224"/>
              <a:ext cx="5293974" cy="392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ctr">
                <a:defRPr sz="1600" kern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  <a:lvl2pPr defTabSz="914400" latinLnBrk="1">
                <a:defRPr>
                  <a:solidFill>
                    <a:schemeClr val="tx1"/>
                  </a:solidFill>
                </a:defRPr>
              </a:lvl2pPr>
              <a:lvl3pPr defTabSz="914400" latinLnBrk="1">
                <a:defRPr>
                  <a:solidFill>
                    <a:schemeClr val="tx1"/>
                  </a:solidFill>
                </a:defRPr>
              </a:lvl3pPr>
              <a:lvl4pPr defTabSz="914400" latinLnBrk="1">
                <a:defRPr>
                  <a:solidFill>
                    <a:schemeClr val="tx1"/>
                  </a:solidFill>
                </a:defRPr>
              </a:lvl4pPr>
              <a:lvl5pPr defTabSz="914400" latinLnBrk="1">
                <a:defRPr>
                  <a:solidFill>
                    <a:schemeClr val="tx1"/>
                  </a:solidFill>
                </a:defRPr>
              </a:lvl5pPr>
              <a:lvl6pPr defTabSz="914400" latinLnBrk="1">
                <a:defRPr>
                  <a:solidFill>
                    <a:schemeClr val="tx1"/>
                  </a:solidFill>
                </a:defRPr>
              </a:lvl6pPr>
              <a:lvl7pPr defTabSz="914400" latinLnBrk="1">
                <a:defRPr>
                  <a:solidFill>
                    <a:schemeClr val="tx1"/>
                  </a:solidFill>
                </a:defRPr>
              </a:lvl7pPr>
              <a:lvl8pPr defTabSz="914400" latinLnBrk="1">
                <a:defRPr>
                  <a:solidFill>
                    <a:schemeClr val="tx1"/>
                  </a:solidFill>
                </a:defRPr>
              </a:lvl8pPr>
              <a:lvl9pPr defTabSz="914400" latinLnBrk="1"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19552">
                      <a:srgbClr val="255A7B">
                        <a:lumMod val="75000"/>
                      </a:srgbClr>
                    </a:gs>
                    <a:gs pos="4000">
                      <a:srgbClr val="255A7B">
                        <a:lumMod val="7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97" name="Rectangle 48">
              <a:extLst>
                <a:ext uri="{FF2B5EF4-FFF2-40B4-BE49-F238E27FC236}">
                  <a16:creationId xmlns:a16="http://schemas.microsoft.com/office/drawing/2014/main" id="{26DE5722-6D6F-419E-A95A-B17383BEE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58" y="1448664"/>
              <a:ext cx="5293973" cy="360000"/>
            </a:xfrm>
            <a:prstGeom prst="round2SameRect">
              <a:avLst>
                <a:gd name="adj1" fmla="val 22022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b="1" i="0" u="none" strike="noStrike" kern="1200" cap="none" spc="-70" normalizeH="0" baseline="0" noProof="0" dirty="0">
                  <a:ln>
                    <a:noFill/>
                  </a:ln>
                  <a:gradFill>
                    <a:gsLst>
                      <a:gs pos="400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결제인증 시스템</a:t>
              </a: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1217842" y="1916737"/>
              <a:ext cx="972000" cy="582969"/>
              <a:chOff x="2395167" y="1736832"/>
              <a:chExt cx="972000" cy="582969"/>
            </a:xfrm>
          </p:grpSpPr>
          <p:sp>
            <p:nvSpPr>
              <p:cNvPr id="99" name="Text Box 44">
                <a:extLst>
                  <a:ext uri="{FF2B5EF4-FFF2-40B4-BE49-F238E27FC236}">
                    <a16:creationId xmlns:a16="http://schemas.microsoft.com/office/drawing/2014/main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5167" y="1923801"/>
                <a:ext cx="972000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00" name="Rectangle 48">
                <a:extLst>
                  <a:ext uri="{FF2B5EF4-FFF2-40B4-BE49-F238E27FC236}">
                    <a16:creationId xmlns:a16="http://schemas.microsoft.com/office/drawing/2014/main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167" y="1736832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회원</a:t>
                </a:r>
              </a:p>
            </p:txBody>
          </p:sp>
          <p:sp>
            <p:nvSpPr>
              <p:cNvPr id="101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2431167" y="196016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회원정보</a:t>
                </a:r>
              </a:p>
            </p:txBody>
          </p:sp>
          <p:sp>
            <p:nvSpPr>
              <p:cNvPr id="102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2431167" y="2137823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20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카드</a:t>
                </a:r>
                <a:r>
                  <a:rPr kumimoji="1" lang="en-US" altLang="ko-KR" sz="1000" b="0" i="0" u="none" strike="noStrike" kern="1200" cap="none" spc="-20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000" b="0" i="0" u="none" strike="noStrike" kern="1200" cap="none" spc="-200" normalizeH="0" baseline="0" noProof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비밀번호확인</a:t>
                </a: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2422267" y="1916737"/>
              <a:ext cx="972000" cy="942969"/>
              <a:chOff x="3599592" y="1736832"/>
              <a:chExt cx="972000" cy="942969"/>
            </a:xfrm>
          </p:grpSpPr>
          <p:sp>
            <p:nvSpPr>
              <p:cNvPr id="104" name="Text Box 44">
                <a:extLst>
                  <a:ext uri="{FF2B5EF4-FFF2-40B4-BE49-F238E27FC236}">
                    <a16:creationId xmlns:a16="http://schemas.microsoft.com/office/drawing/2014/main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9592" y="1923801"/>
                <a:ext cx="972000" cy="75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05" name="Rectangle 48">
                <a:extLst>
                  <a:ext uri="{FF2B5EF4-FFF2-40B4-BE49-F238E27FC236}">
                    <a16:creationId xmlns:a16="http://schemas.microsoft.com/office/drawing/2014/main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9592" y="1736832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페이북</a:t>
                </a:r>
                <a:endParaRPr kumimoji="1" lang="ko-KR" altLang="en-US" sz="1200" b="0" i="0" u="none" strike="noStrike" kern="1200" cap="none" spc="-10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3635592" y="196016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로그인 등록</a:t>
                </a:r>
              </a:p>
            </p:txBody>
          </p:sp>
          <p:sp>
            <p:nvSpPr>
              <p:cNvPr id="107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3635592" y="2137823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결제정보 등록</a:t>
                </a:r>
              </a:p>
            </p:txBody>
          </p:sp>
          <p:sp>
            <p:nvSpPr>
              <p:cNvPr id="108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3635592" y="2315477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기기번호 확인</a:t>
                </a:r>
              </a:p>
            </p:txBody>
          </p:sp>
          <p:sp>
            <p:nvSpPr>
              <p:cNvPr id="109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3635592" y="2493130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휴대폰번호 확인</a:t>
                </a: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3619945" y="1916737"/>
              <a:ext cx="972000" cy="1302969"/>
              <a:chOff x="4797270" y="1736832"/>
              <a:chExt cx="972000" cy="1302969"/>
            </a:xfrm>
          </p:grpSpPr>
          <p:sp>
            <p:nvSpPr>
              <p:cNvPr id="111" name="Text Box 44">
                <a:extLst>
                  <a:ext uri="{FF2B5EF4-FFF2-40B4-BE49-F238E27FC236}">
                    <a16:creationId xmlns:a16="http://schemas.microsoft.com/office/drawing/2014/main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7270" y="1923801"/>
                <a:ext cx="972000" cy="11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12" name="Rectangle 48">
                <a:extLst>
                  <a:ext uri="{FF2B5EF4-FFF2-40B4-BE49-F238E27FC236}">
                    <a16:creationId xmlns:a16="http://schemas.microsoft.com/office/drawing/2014/main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270" y="1736832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인증</a:t>
                </a:r>
                <a:r>
                  <a:rPr kumimoji="1" lang="en-US" altLang="ko-KR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결제</a:t>
                </a:r>
                <a:endParaRPr kumimoji="1" lang="ko-KR" altLang="en-US" sz="1200" b="0" i="0" u="none" strike="noStrike" kern="1200" cap="none" spc="-10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3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4833270" y="1951588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0" normalizeH="0" baseline="0" noProof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페이북</a:t>
                </a:r>
                <a:endParaRPr kumimoji="1" lang="ko-KR" altLang="en-US" sz="1000" b="0" i="0" u="none" strike="noStrike" kern="1200" cap="none" spc="0" normalizeH="0" baseline="0" noProof="0" dirty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4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4833270" y="2132102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en-US" altLang="ko-KR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ISP</a:t>
                </a:r>
                <a:endParaRPr kumimoji="1" lang="ko-KR" altLang="en-US" sz="1000" b="0" i="0" u="none" strike="noStrike" kern="1200" cap="none" spc="-150" normalizeH="0" baseline="0" noProof="0" dirty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5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4833270" y="2312616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en-US" altLang="ko-KR" sz="1000" b="0" i="0" u="none" strike="noStrike" kern="1200" cap="none" spc="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FIDO</a:t>
                </a:r>
                <a:endParaRPr kumimoji="1" lang="ko-KR" altLang="en-US" sz="1000" b="0" i="0" u="none" strike="noStrike" kern="1200" cap="none" spc="0" normalizeH="0" baseline="0" noProof="0" dirty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6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4833270" y="2493130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인증 대행</a:t>
                </a:r>
              </a:p>
            </p:txBody>
          </p:sp>
          <p:sp>
            <p:nvSpPr>
              <p:cNvPr id="117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4833270" y="2673644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가맹점 승인</a:t>
                </a:r>
              </a:p>
            </p:txBody>
          </p:sp>
          <p:sp>
            <p:nvSpPr>
              <p:cNvPr id="118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4833270" y="285415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카드사 승인</a:t>
                </a:r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4824370" y="1916737"/>
              <a:ext cx="972000" cy="1482969"/>
              <a:chOff x="6001695" y="1736832"/>
              <a:chExt cx="972000" cy="1482969"/>
            </a:xfrm>
          </p:grpSpPr>
          <p:sp>
            <p:nvSpPr>
              <p:cNvPr id="120" name="Text Box 44">
                <a:extLst>
                  <a:ext uri="{FF2B5EF4-FFF2-40B4-BE49-F238E27FC236}">
                    <a16:creationId xmlns:a16="http://schemas.microsoft.com/office/drawing/2014/main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1695" y="1923801"/>
                <a:ext cx="972000" cy="12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21" name="Rectangle 48">
                <a:extLst>
                  <a:ext uri="{FF2B5EF4-FFF2-40B4-BE49-F238E27FC236}">
                    <a16:creationId xmlns:a16="http://schemas.microsoft.com/office/drawing/2014/main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1695" y="1736832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집계</a:t>
                </a:r>
                <a:r>
                  <a:rPr kumimoji="1" lang="en-US" altLang="ko-KR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정산</a:t>
                </a:r>
                <a:endParaRPr kumimoji="1" lang="ko-KR" altLang="en-US" sz="1200" b="0" i="0" u="none" strike="noStrike" kern="1200" cap="none" spc="-10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6037695" y="196016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인증 집계</a:t>
                </a:r>
              </a:p>
            </p:txBody>
          </p:sp>
          <p:sp>
            <p:nvSpPr>
              <p:cNvPr id="138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6037695" y="2138967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en-US" altLang="ko-KR" sz="1000" b="0" i="0" u="none" strike="noStrike" kern="1200" cap="none" spc="-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FIDO</a:t>
                </a:r>
                <a:r>
                  <a:rPr kumimoji="1" lang="en-US" altLang="ko-KR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ko-KR" altLang="en-US" sz="1000" b="0" i="0" u="none" strike="noStrike" kern="1200" cap="none" spc="-150" normalizeH="0" baseline="0" noProof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집계</a:t>
                </a:r>
              </a:p>
            </p:txBody>
          </p:sp>
          <p:sp>
            <p:nvSpPr>
              <p:cNvPr id="145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6037695" y="2317765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거래 집계</a:t>
                </a:r>
              </a:p>
            </p:txBody>
          </p:sp>
          <p:sp>
            <p:nvSpPr>
              <p:cNvPr id="167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6037695" y="2496563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외부 인증 집계</a:t>
                </a:r>
              </a:p>
            </p:txBody>
          </p:sp>
          <p:sp>
            <p:nvSpPr>
              <p:cNvPr id="168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6037695" y="2675361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카드사 정산</a:t>
                </a:r>
              </a:p>
            </p:txBody>
          </p:sp>
          <p:sp>
            <p:nvSpPr>
              <p:cNvPr id="176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6037695" y="2854159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 err="1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제휴사</a:t>
                </a: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정산</a:t>
                </a:r>
              </a:p>
            </p:txBody>
          </p:sp>
          <p:sp>
            <p:nvSpPr>
              <p:cNvPr id="178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6037695" y="3032956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회원 청구</a:t>
                </a:r>
              </a:p>
            </p:txBody>
          </p:sp>
        </p:grpSp>
        <p:grpSp>
          <p:nvGrpSpPr>
            <p:cNvPr id="188" name="그룹 187"/>
            <p:cNvGrpSpPr/>
            <p:nvPr/>
          </p:nvGrpSpPr>
          <p:grpSpPr>
            <a:xfrm>
              <a:off x="2422267" y="2953947"/>
              <a:ext cx="972000" cy="762969"/>
              <a:chOff x="3599592" y="2888960"/>
              <a:chExt cx="972000" cy="762969"/>
            </a:xfrm>
          </p:grpSpPr>
          <p:sp>
            <p:nvSpPr>
              <p:cNvPr id="189" name="Text Box 44">
                <a:extLst>
                  <a:ext uri="{FF2B5EF4-FFF2-40B4-BE49-F238E27FC236}">
                    <a16:creationId xmlns:a16="http://schemas.microsoft.com/office/drawing/2014/main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9592" y="3075929"/>
                <a:ext cx="972000" cy="57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90" name="Rectangle 48">
                <a:extLst>
                  <a:ext uri="{FF2B5EF4-FFF2-40B4-BE49-F238E27FC236}">
                    <a16:creationId xmlns:a16="http://schemas.microsoft.com/office/drawing/2014/main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9592" y="2888960"/>
                <a:ext cx="972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ISP</a:t>
                </a:r>
                <a:endParaRPr kumimoji="1" lang="ko-KR" altLang="en-US" sz="1200" b="0" i="0" u="none" strike="noStrike" kern="1200" cap="none" spc="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1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3635592" y="3112297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로그인 등록</a:t>
                </a:r>
              </a:p>
            </p:txBody>
          </p:sp>
          <p:sp>
            <p:nvSpPr>
              <p:cNvPr id="192" name="직사각형 194">
                <a:extLst>
                  <a:ext uri="{FF2B5EF4-FFF2-40B4-BE49-F238E27FC236}">
                    <a16:creationId xmlns:a16="http://schemas.microsoft.com/office/drawing/2014/main" id="{4E86106D-BF30-420E-9621-940C69BC0264}"/>
                  </a:ext>
                </a:extLst>
              </p:cNvPr>
              <p:cNvSpPr/>
              <p:nvPr/>
            </p:nvSpPr>
            <p:spPr>
              <a:xfrm>
                <a:off x="3635592" y="3288650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20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카드</a:t>
                </a:r>
                <a:r>
                  <a:rPr kumimoji="1" lang="en-US" altLang="ko-KR" sz="1000" b="0" i="0" u="none" strike="noStrike" kern="1200" cap="none" spc="-20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000" b="0" i="0" u="none" strike="noStrike" kern="1200" cap="none" spc="-200" normalizeH="0" baseline="0" noProof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비밀번호확인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3635592" y="3465004"/>
                <a:ext cx="90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인증 요청</a:t>
                </a:r>
              </a:p>
            </p:txBody>
          </p:sp>
        </p:grpSp>
        <p:cxnSp>
          <p:nvCxnSpPr>
            <p:cNvPr id="194" name="꺾인 연결선 193"/>
            <p:cNvCxnSpPr>
              <a:stCxn id="100" idx="0"/>
              <a:endCxn id="190" idx="2"/>
            </p:cNvCxnSpPr>
            <p:nvPr/>
          </p:nvCxnSpPr>
          <p:spPr>
            <a:xfrm>
              <a:off x="2189842" y="2006737"/>
              <a:ext cx="232425" cy="10372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/>
            <p:cNvCxnSpPr>
              <a:stCxn id="100" idx="0"/>
              <a:endCxn id="105" idx="2"/>
            </p:cNvCxnSpPr>
            <p:nvPr/>
          </p:nvCxnSpPr>
          <p:spPr>
            <a:xfrm>
              <a:off x="2189842" y="2006737"/>
              <a:ext cx="232425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꺾인 연결선 195"/>
            <p:cNvCxnSpPr>
              <a:stCxn id="190" idx="0"/>
              <a:endCxn id="112" idx="2"/>
            </p:cNvCxnSpPr>
            <p:nvPr/>
          </p:nvCxnSpPr>
          <p:spPr>
            <a:xfrm flipV="1">
              <a:off x="3394267" y="2006737"/>
              <a:ext cx="225678" cy="10372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05" idx="0"/>
              <a:endCxn id="112" idx="2"/>
            </p:cNvCxnSpPr>
            <p:nvPr/>
          </p:nvCxnSpPr>
          <p:spPr>
            <a:xfrm>
              <a:off x="3394267" y="2006737"/>
              <a:ext cx="225678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12" idx="0"/>
              <a:endCxn id="121" idx="2"/>
            </p:cNvCxnSpPr>
            <p:nvPr/>
          </p:nvCxnSpPr>
          <p:spPr>
            <a:xfrm>
              <a:off x="4591945" y="2006737"/>
              <a:ext cx="232425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198"/>
            <p:cNvGrpSpPr/>
            <p:nvPr/>
          </p:nvGrpSpPr>
          <p:grpSpPr>
            <a:xfrm>
              <a:off x="1211095" y="3824940"/>
              <a:ext cx="4585275" cy="576052"/>
              <a:chOff x="2388420" y="3861068"/>
              <a:chExt cx="4585275" cy="576052"/>
            </a:xfrm>
          </p:grpSpPr>
          <p:sp>
            <p:nvSpPr>
              <p:cNvPr id="200" name="Text Box 44">
                <a:extLst>
                  <a:ext uri="{FF2B5EF4-FFF2-40B4-BE49-F238E27FC236}">
                    <a16:creationId xmlns:a16="http://schemas.microsoft.com/office/drawing/2014/main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8420" y="4041120"/>
                <a:ext cx="4585275" cy="39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01" name="Rectangle 48">
                <a:extLst>
                  <a:ext uri="{FF2B5EF4-FFF2-40B4-BE49-F238E27FC236}">
                    <a16:creationId xmlns:a16="http://schemas.microsoft.com/office/drawing/2014/main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8420" y="3861068"/>
                <a:ext cx="4585275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공통</a:t>
                </a:r>
                <a:r>
                  <a:rPr kumimoji="1" lang="en-US" altLang="ko-KR" sz="1200" b="0" i="0" u="none" strike="noStrike" kern="1200" cap="none" spc="-100" normalizeH="0" baseline="0" noProof="0" dirty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200" b="0" i="0" u="none" strike="noStrike" kern="1200" cap="none" spc="-100" normalizeH="0" baseline="0" noProof="0">
                    <a:ln w="1270"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통합 관리</a:t>
                </a:r>
                <a:endParaRPr kumimoji="1" lang="ko-KR" altLang="en-US" sz="1200" b="0" i="0" u="none" strike="noStrike" kern="1200" cap="none" spc="-100" normalizeH="0" baseline="0" noProof="0" dirty="0">
                  <a:ln w="1270"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2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2424420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기준정보 관리</a:t>
                </a:r>
              </a:p>
            </p:txBody>
          </p:sp>
          <p:sp>
            <p:nvSpPr>
              <p:cNvPr id="203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3183075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권한 관리</a:t>
                </a:r>
              </a:p>
            </p:txBody>
          </p:sp>
          <p:sp>
            <p:nvSpPr>
              <p:cNvPr id="204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3941730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계정 관리</a:t>
                </a:r>
              </a:p>
            </p:txBody>
          </p:sp>
          <p:sp>
            <p:nvSpPr>
              <p:cNvPr id="205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4700385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접속 관리</a:t>
                </a:r>
              </a:p>
            </p:txBody>
          </p:sp>
          <p:sp>
            <p:nvSpPr>
              <p:cNvPr id="206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5459040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로그 관리</a:t>
                </a:r>
              </a:p>
            </p:txBody>
          </p:sp>
          <p:sp>
            <p:nvSpPr>
              <p:cNvPr id="207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6217695" y="4077488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모니터링</a:t>
                </a:r>
              </a:p>
            </p:txBody>
          </p:sp>
          <p:sp>
            <p:nvSpPr>
              <p:cNvPr id="208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2424420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이용내역 관리</a:t>
                </a:r>
              </a:p>
            </p:txBody>
          </p:sp>
          <p:sp>
            <p:nvSpPr>
              <p:cNvPr id="209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3183075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배치 관리</a:t>
                </a:r>
              </a:p>
            </p:txBody>
          </p:sp>
          <p:sp>
            <p:nvSpPr>
              <p:cNvPr id="210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3941730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통계 관리</a:t>
                </a:r>
              </a:p>
            </p:txBody>
          </p:sp>
          <p:sp>
            <p:nvSpPr>
              <p:cNvPr id="211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4700385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정산 관리</a:t>
                </a:r>
              </a:p>
            </p:txBody>
          </p:sp>
          <p:sp>
            <p:nvSpPr>
              <p:cNvPr id="212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5459040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서비스 관리</a:t>
                </a:r>
              </a:p>
            </p:txBody>
          </p:sp>
          <p:sp>
            <p:nvSpPr>
              <p:cNvPr id="213" name="직사각형 192">
                <a:extLst>
                  <a:ext uri="{FF2B5EF4-FFF2-40B4-BE49-F238E27FC236}">
                    <a16:creationId xmlns:a16="http://schemas.microsoft.com/office/drawing/2014/main" id="{9D77B7D6-2E3B-4B91-95EA-83D1560D7CB4}"/>
                  </a:ext>
                </a:extLst>
              </p:cNvPr>
              <p:cNvSpPr/>
              <p:nvPr/>
            </p:nvSpPr>
            <p:spPr>
              <a:xfrm>
                <a:off x="6217695" y="4257092"/>
                <a:ext cx="720000" cy="14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1" indent="0" algn="ctr" defTabSz="101917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>
                    <a:tab pos="3768725" algn="l"/>
                  </a:tabLst>
                  <a:defRPr/>
                </a:pPr>
                <a:r>
                  <a:rPr kumimoji="1" lang="ko-KR" altLang="en-US" sz="1000" b="0" i="0" u="none" strike="noStrike" kern="1200" cap="none" spc="-150" normalizeH="0" baseline="0" noProof="0" dirty="0">
                    <a:ln w="0">
                      <a:solidFill>
                        <a:srgbClr val="5CA5E2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공지사항 관리</a:t>
                </a: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842959" y="1881547"/>
              <a:ext cx="286874" cy="3455547"/>
              <a:chOff x="1549166" y="1665640"/>
              <a:chExt cx="720001" cy="2447424"/>
            </a:xfrm>
          </p:grpSpPr>
          <p:sp>
            <p:nvSpPr>
              <p:cNvPr id="215" name="자유형: 도형 354">
                <a:extLst>
                  <a:ext uri="{FF2B5EF4-FFF2-40B4-BE49-F238E27FC236}">
                    <a16:creationId xmlns:a16="http://schemas.microsoft.com/office/drawing/2014/main" id="{E3883DAE-A46E-49BA-A119-F823018A65E7}"/>
                  </a:ext>
                </a:extLst>
              </p:cNvPr>
              <p:cNvSpPr/>
              <p:nvPr/>
            </p:nvSpPr>
            <p:spPr>
              <a:xfrm rot="5400000" flipV="1">
                <a:off x="1711167" y="1503640"/>
                <a:ext cx="396000" cy="720000"/>
              </a:xfrm>
              <a:custGeom>
                <a:avLst/>
                <a:gdLst>
                  <a:gd name="connsiteX0" fmla="*/ 0 w 576062"/>
                  <a:gd name="connsiteY0" fmla="*/ 142520 h 1841103"/>
                  <a:gd name="connsiteX1" fmla="*/ 0 w 576062"/>
                  <a:gd name="connsiteY1" fmla="*/ 1841103 h 1841103"/>
                  <a:gd name="connsiteX2" fmla="*/ 576062 w 576062"/>
                  <a:gd name="connsiteY2" fmla="*/ 1841103 h 1841103"/>
                  <a:gd name="connsiteX3" fmla="*/ 576062 w 576062"/>
                  <a:gd name="connsiteY3" fmla="*/ 0 h 1841103"/>
                  <a:gd name="connsiteX4" fmla="*/ 142520 w 576062"/>
                  <a:gd name="connsiteY4" fmla="*/ 0 h 1841103"/>
                  <a:gd name="connsiteX5" fmla="*/ 0 w 576062"/>
                  <a:gd name="connsiteY5" fmla="*/ 142520 h 184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062" h="1841103">
                    <a:moveTo>
                      <a:pt x="0" y="142520"/>
                    </a:moveTo>
                    <a:lnTo>
                      <a:pt x="0" y="1841103"/>
                    </a:lnTo>
                    <a:lnTo>
                      <a:pt x="576062" y="1841103"/>
                    </a:lnTo>
                    <a:lnTo>
                      <a:pt x="576062" y="0"/>
                    </a:lnTo>
                    <a:lnTo>
                      <a:pt x="142520" y="0"/>
                    </a:lnTo>
                    <a:cubicBezTo>
                      <a:pt x="63808" y="0"/>
                      <a:pt x="0" y="63808"/>
                      <a:pt x="0" y="1425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587310" y="1760598"/>
                <a:ext cx="643718" cy="2179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대내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연동</a:t>
                </a:r>
              </a:p>
            </p:txBody>
          </p:sp>
          <p:sp>
            <p:nvSpPr>
              <p:cNvPr id="217" name="Rectangle 48">
                <a:extLst>
                  <a:ext uri="{FF2B5EF4-FFF2-40B4-BE49-F238E27FC236}">
                    <a16:creationId xmlns:a16="http://schemas.microsoft.com/office/drawing/2014/main" id="{F4126EFB-AD13-4A6D-BA94-021ADF7E6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85454" y="2529352"/>
                <a:ext cx="2447424" cy="720000"/>
              </a:xfrm>
              <a:prstGeom prst="round2SameRect">
                <a:avLst>
                  <a:gd name="adj1" fmla="val 8567"/>
                  <a:gd name="adj2" fmla="val 0"/>
                </a:avLst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00" b="0" i="0" u="none" strike="noStrike" kern="1200" cap="none" spc="-70" normalizeH="0" baseline="0" noProof="0" dirty="0">
                  <a:ln>
                    <a:noFill/>
                  </a:ln>
                  <a:gradFill>
                    <a:gsLst>
                      <a:gs pos="400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1877134" y="2357274"/>
                <a:ext cx="285652" cy="14387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t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e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w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y</a:t>
                </a:r>
                <a:endPara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19" name="그룹 218"/>
            <p:cNvGrpSpPr/>
            <p:nvPr/>
          </p:nvGrpSpPr>
          <p:grpSpPr>
            <a:xfrm>
              <a:off x="5877893" y="1911600"/>
              <a:ext cx="259039" cy="3425495"/>
              <a:chOff x="7293626" y="4255535"/>
              <a:chExt cx="720002" cy="2448000"/>
            </a:xfrm>
          </p:grpSpPr>
          <p:sp>
            <p:nvSpPr>
              <p:cNvPr id="220" name="자유형: 도형 131">
                <a:extLst>
                  <a:ext uri="{FF2B5EF4-FFF2-40B4-BE49-F238E27FC236}">
                    <a16:creationId xmlns:a16="http://schemas.microsoft.com/office/drawing/2014/main" id="{7BB3944B-FB8A-4FD4-BDA8-E159C2E66CB2}"/>
                  </a:ext>
                </a:extLst>
              </p:cNvPr>
              <p:cNvSpPr/>
              <p:nvPr/>
            </p:nvSpPr>
            <p:spPr>
              <a:xfrm rot="16200000" flipH="1" flipV="1">
                <a:off x="7455626" y="4093535"/>
                <a:ext cx="396000" cy="720000"/>
              </a:xfrm>
              <a:custGeom>
                <a:avLst/>
                <a:gdLst>
                  <a:gd name="connsiteX0" fmla="*/ 0 w 576062"/>
                  <a:gd name="connsiteY0" fmla="*/ 142520 h 1841103"/>
                  <a:gd name="connsiteX1" fmla="*/ 0 w 576062"/>
                  <a:gd name="connsiteY1" fmla="*/ 1841103 h 1841103"/>
                  <a:gd name="connsiteX2" fmla="*/ 576062 w 576062"/>
                  <a:gd name="connsiteY2" fmla="*/ 1841103 h 1841103"/>
                  <a:gd name="connsiteX3" fmla="*/ 576062 w 576062"/>
                  <a:gd name="connsiteY3" fmla="*/ 0 h 1841103"/>
                  <a:gd name="connsiteX4" fmla="*/ 142520 w 576062"/>
                  <a:gd name="connsiteY4" fmla="*/ 0 h 1841103"/>
                  <a:gd name="connsiteX5" fmla="*/ 0 w 576062"/>
                  <a:gd name="connsiteY5" fmla="*/ 142520 h 184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062" h="1841103">
                    <a:moveTo>
                      <a:pt x="0" y="142520"/>
                    </a:moveTo>
                    <a:lnTo>
                      <a:pt x="0" y="1841103"/>
                    </a:lnTo>
                    <a:lnTo>
                      <a:pt x="576062" y="1841103"/>
                    </a:lnTo>
                    <a:lnTo>
                      <a:pt x="576062" y="0"/>
                    </a:lnTo>
                    <a:lnTo>
                      <a:pt x="142520" y="0"/>
                    </a:lnTo>
                    <a:cubicBezTo>
                      <a:pt x="63808" y="0"/>
                      <a:pt x="0" y="63808"/>
                      <a:pt x="0" y="1425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21" name="Rectangle 48">
                <a:extLst>
                  <a:ext uri="{FF2B5EF4-FFF2-40B4-BE49-F238E27FC236}">
                    <a16:creationId xmlns:a16="http://schemas.microsoft.com/office/drawing/2014/main" id="{F4126EFB-AD13-4A6D-BA94-021ADF7E6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429628" y="5119535"/>
                <a:ext cx="2448000" cy="720000"/>
              </a:xfrm>
              <a:prstGeom prst="round2SameRect">
                <a:avLst>
                  <a:gd name="adj1" fmla="val 0"/>
                  <a:gd name="adj2" fmla="val 9986"/>
                </a:avLst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00" b="0" i="0" u="none" strike="noStrike" kern="1200" cap="none" spc="-70" normalizeH="0" baseline="0" noProof="0" dirty="0">
                  <a:ln>
                    <a:noFill/>
                  </a:ln>
                  <a:gradFill>
                    <a:gsLst>
                      <a:gs pos="400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7297184" y="4350579"/>
                <a:ext cx="712890" cy="2199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대외</a:t>
                </a:r>
                <a:endPara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연동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7513277" y="5017639"/>
                <a:ext cx="280703" cy="9237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y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L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k</a:t>
                </a:r>
                <a:endPara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24" name="그룹 223"/>
            <p:cNvGrpSpPr/>
            <p:nvPr/>
          </p:nvGrpSpPr>
          <p:grpSpPr>
            <a:xfrm>
              <a:off x="1201841" y="4538127"/>
              <a:ext cx="2160000" cy="798969"/>
              <a:chOff x="2648744" y="4221088"/>
              <a:chExt cx="2160000" cy="798969"/>
            </a:xfrm>
          </p:grpSpPr>
          <p:sp>
            <p:nvSpPr>
              <p:cNvPr id="225" name="Text Box 44">
                <a:extLst>
                  <a:ext uri="{FF2B5EF4-FFF2-40B4-BE49-F238E27FC236}">
                    <a16:creationId xmlns:a16="http://schemas.microsoft.com/office/drawing/2014/main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744" y="4408057"/>
                <a:ext cx="2160000" cy="6120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gradFill>
                    <a:gsLst>
                      <a:gs pos="19552">
                        <a:srgbClr val="255A7B">
                          <a:lumMod val="75000"/>
                        </a:srgbClr>
                      </a:gs>
                      <a:gs pos="4000">
                        <a:srgbClr val="255A7B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26" name="Rectangle 48">
                <a:extLst>
                  <a:ext uri="{FF2B5EF4-FFF2-40B4-BE49-F238E27FC236}">
                    <a16:creationId xmlns:a16="http://schemas.microsoft.com/office/drawing/2014/main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8744" y="4221088"/>
                <a:ext cx="2160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DB </a:t>
                </a:r>
                <a:r>
                  <a: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암복호화</a:t>
                </a:r>
              </a:p>
            </p:txBody>
          </p:sp>
        </p:grpSp>
        <p:grpSp>
          <p:nvGrpSpPr>
            <p:cNvPr id="227" name="그룹 226"/>
            <p:cNvGrpSpPr/>
            <p:nvPr/>
          </p:nvGrpSpPr>
          <p:grpSpPr>
            <a:xfrm>
              <a:off x="1503072" y="4797088"/>
              <a:ext cx="1557538" cy="468000"/>
              <a:chOff x="4110899" y="4253247"/>
              <a:chExt cx="1557538" cy="468000"/>
            </a:xfrm>
          </p:grpSpPr>
          <p:pic>
            <p:nvPicPr>
              <p:cNvPr id="228" name="Picture 42" descr="01"/>
              <p:cNvPicPr preferRelativeResize="0"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110899" y="4253247"/>
                <a:ext cx="1557538" cy="46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9" name="Rectangle 118"/>
              <p:cNvSpPr>
                <a:spLocks noChangeArrowheads="1"/>
              </p:cNvSpPr>
              <p:nvPr/>
            </p:nvSpPr>
            <p:spPr bwMode="auto">
              <a:xfrm>
                <a:off x="4136636" y="4437112"/>
                <a:ext cx="1511632" cy="184666"/>
              </a:xfrm>
              <a:prstGeom prst="rect">
                <a:avLst/>
              </a:prstGeom>
              <a:noFill/>
              <a:ln w="25400" algn="ctr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결제인증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정보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(VP DB)</a:t>
                </a:r>
                <a:endPara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30" name="그룹 229"/>
            <p:cNvGrpSpPr/>
            <p:nvPr/>
          </p:nvGrpSpPr>
          <p:grpSpPr>
            <a:xfrm>
              <a:off x="3650353" y="4538127"/>
              <a:ext cx="2160000" cy="798969"/>
              <a:chOff x="2648744" y="4221088"/>
              <a:chExt cx="2160000" cy="798969"/>
            </a:xfrm>
          </p:grpSpPr>
          <p:sp>
            <p:nvSpPr>
              <p:cNvPr id="231" name="Text Box 44">
                <a:extLst>
                  <a:ext uri="{FF2B5EF4-FFF2-40B4-BE49-F238E27FC236}">
                    <a16:creationId xmlns:a16="http://schemas.microsoft.com/office/drawing/2014/main" id="{C3CE58FA-C6CB-472B-A117-1B8CDA42D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744" y="4408057"/>
                <a:ext cx="2160000" cy="6120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wrap="none" rtlCol="0" anchor="ctr"/>
              <a:lstStyle>
                <a:defPPr>
                  <a:defRPr lang="en-US"/>
                </a:defPPr>
                <a:lvl1pPr algn="ctr">
                  <a:defRPr sz="1600" ker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19552">
                          <a:srgbClr val="255A7B">
                            <a:lumMod val="75000"/>
                          </a:srgbClr>
                        </a:gs>
                        <a:gs pos="4000">
                          <a:srgbClr val="255A7B">
                            <a:lumMod val="75000"/>
                          </a:srgbClr>
                        </a:gs>
                      </a:gsLst>
                      <a:lin ang="5400000" scaled="0"/>
                    </a:gradFill>
                    <a:latin typeface="Rix고딕 EB" panose="02020603020101020101" pitchFamily="18" charset="-127"/>
                    <a:ea typeface="Rix고딕 EB" panose="02020603020101020101" pitchFamily="18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32" name="Rectangle 48">
                <a:extLst>
                  <a:ext uri="{FF2B5EF4-FFF2-40B4-BE49-F238E27FC236}">
                    <a16:creationId xmlns:a16="http://schemas.microsoft.com/office/drawing/2014/main" id="{46BE8D2D-8B2A-43BC-A376-C65DF237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8744" y="4221088"/>
                <a:ext cx="2160000" cy="180000"/>
              </a:xfrm>
              <a:prstGeom prst="round2SameRect">
                <a:avLst>
                  <a:gd name="adj1" fmla="val 22022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LOG</a:t>
                </a:r>
                <a:r>
                  <a: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수집</a:t>
                </a: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분석</a:t>
                </a:r>
              </a:p>
            </p:txBody>
          </p:sp>
        </p:grpSp>
        <p:sp>
          <p:nvSpPr>
            <p:cNvPr id="233" name="직사각형 192">
              <a:extLst>
                <a:ext uri="{FF2B5EF4-FFF2-40B4-BE49-F238E27FC236}">
                  <a16:creationId xmlns:a16="http://schemas.microsoft.com/office/drawing/2014/main" id="{9D77B7D6-2E3B-4B91-95EA-83D1560D7CB4}"/>
                </a:ext>
              </a:extLst>
            </p:cNvPr>
            <p:cNvSpPr/>
            <p:nvPr/>
          </p:nvSpPr>
          <p:spPr>
            <a:xfrm>
              <a:off x="3902353" y="4873142"/>
              <a:ext cx="1656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1" indent="0" algn="ctr" defTabSz="10191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r>
                <a:rPr kumimoji="1" lang="en-US" altLang="ko-KR" sz="1200" b="0" i="0" u="none" strike="noStrike" kern="1200" cap="none" spc="0" normalizeH="0" baseline="0" noProof="0" dirty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LOG</a:t>
              </a:r>
              <a:r>
                <a:rPr kumimoji="1" lang="ko-KR" altLang="en-US" sz="1200" b="0" i="0" u="none" strike="noStrike" kern="1200" cap="none" spc="0" normalizeH="0" baseline="0" noProof="0">
                  <a:ln w="0">
                    <a:solidFill>
                      <a:srgbClr val="5CA5E2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관리 시스템</a:t>
              </a:r>
              <a:endParaRPr kumimoji="1" lang="ko-KR" altLang="en-US" sz="1200" b="0" i="0" u="none" strike="noStrike" kern="1200" cap="none" spc="0" normalizeH="0" baseline="0" noProof="0" dirty="0">
                <a:ln w="0">
                  <a:solidFill>
                    <a:srgbClr val="5CA5E2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5" name="직사각형 234"/>
          <p:cNvSpPr/>
          <p:nvPr/>
        </p:nvSpPr>
        <p:spPr>
          <a:xfrm>
            <a:off x="6876747" y="1916880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사용자테스트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(UAT)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720560" y="180884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879610" y="3405934"/>
            <a:ext cx="97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보안테스트</a:t>
            </a:r>
          </a:p>
        </p:txBody>
      </p:sp>
      <p:sp>
        <p:nvSpPr>
          <p:cNvPr id="124" name="타원 123"/>
          <p:cNvSpPr/>
          <p:nvPr/>
        </p:nvSpPr>
        <p:spPr>
          <a:xfrm>
            <a:off x="7722645" y="3293810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5" name="직선 화살표 연결선 124"/>
          <p:cNvCxnSpPr>
            <a:stCxn id="54" idx="2"/>
            <a:endCxn id="122" idx="0"/>
          </p:cNvCxnSpPr>
          <p:nvPr/>
        </p:nvCxnSpPr>
        <p:spPr>
          <a:xfrm>
            <a:off x="7362747" y="3093407"/>
            <a:ext cx="2863" cy="31252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720560" y="4036291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>
            <a:stCxn id="54" idx="3"/>
            <a:endCxn id="122" idx="3"/>
          </p:cNvCxnSpPr>
          <p:nvPr/>
        </p:nvCxnSpPr>
        <p:spPr>
          <a:xfrm>
            <a:off x="7848747" y="2877407"/>
            <a:ext cx="2863" cy="744527"/>
          </a:xfrm>
          <a:prstGeom prst="bentConnector3">
            <a:avLst>
              <a:gd name="adj1" fmla="val 808463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235" idx="1"/>
            <a:endCxn id="81" idx="1"/>
          </p:cNvCxnSpPr>
          <p:nvPr/>
        </p:nvCxnSpPr>
        <p:spPr>
          <a:xfrm rot="10800000" flipV="1">
            <a:off x="6876747" y="2132879"/>
            <a:ext cx="12700" cy="2233581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80" idx="1"/>
            <a:endCxn id="79" idx="1"/>
          </p:cNvCxnSpPr>
          <p:nvPr/>
        </p:nvCxnSpPr>
        <p:spPr>
          <a:xfrm rot="10800000" flipV="1">
            <a:off x="6876747" y="5110987"/>
            <a:ext cx="12700" cy="74452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1" idx="1"/>
            <a:endCxn id="80" idx="1"/>
          </p:cNvCxnSpPr>
          <p:nvPr/>
        </p:nvCxnSpPr>
        <p:spPr>
          <a:xfrm rot="10800000" flipV="1">
            <a:off x="6876747" y="4366460"/>
            <a:ext cx="12700" cy="744527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8020270" y="3003385"/>
            <a:ext cx="641303" cy="475377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108000" tIns="36000" rIns="108000" bIns="36000" rtlCol="0" anchor="ctr" anchorCtr="0">
            <a:spAutoFit/>
          </a:bodyPr>
          <a:lstStyle/>
          <a:p>
            <a:pPr marL="0" marR="0" lvl="0" indent="0" algn="ctr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비기능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074095" y="3874224"/>
            <a:ext cx="648000" cy="468000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108000" tIns="36000" rIns="108000" bIns="36000" rtlCol="0" anchor="ctr" anchorCtr="0">
            <a:spAutoFit/>
          </a:bodyPr>
          <a:lstStyle/>
          <a:p>
            <a:pPr marL="0" marR="0" lvl="0" indent="0" algn="ctr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</a:t>
            </a:r>
            <a:endParaRPr kumimoji="1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75022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60000"/>
              <a:buFontTx/>
              <a:buNone/>
              <a:tabLst/>
              <a:defRPr/>
            </a:pPr>
            <a:r>
              <a:rPr kumimoji="1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47538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374848" y="144467"/>
            <a:ext cx="8332182" cy="331787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3.</a:t>
            </a:r>
            <a:r>
              <a:rPr lang="ko-KR" altLang="en-US" dirty="0">
                <a:latin typeface="+mn-ea"/>
              </a:rPr>
              <a:t> 단계별 수행 개요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674735" y="139701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altLang="ko-KR" sz="1200" i="1" dirty="0"/>
              <a:t>I. </a:t>
            </a:r>
            <a:r>
              <a:rPr lang="ko-KR" altLang="en-US" sz="1200" i="1" dirty="0"/>
              <a:t>테스트 개요</a:t>
            </a:r>
          </a:p>
        </p:txBody>
      </p:sp>
      <p:sp>
        <p:nvSpPr>
          <p:cNvPr id="87" name="텍스트 개체 틀 2"/>
          <p:cNvSpPr txBox="1">
            <a:spLocks/>
          </p:cNvSpPr>
          <p:nvPr/>
        </p:nvSpPr>
        <p:spPr>
          <a:xfrm>
            <a:off x="323800" y="548680"/>
            <a:ext cx="8474305" cy="648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227013" indent="-227013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"/>
              <a:defRPr sz="13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19100" indent="-1841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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587375" indent="-125413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맑은 고딕" pitchFamily="50" charset="-127"/>
              <a:buChar char="-"/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63588" indent="-1428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720725" algn="l"/>
              </a:tabLst>
              <a:defRPr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90625" indent="-117475" algn="l" rtl="0" eaLnBrk="0" fontAlgn="base" latinLnBrk="1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defRPr sz="13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단위 테스트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(Unit Test)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결제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Logic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(Payment Logic Test)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통합 테스트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(System Integration Test)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성능 테스트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(Performance Test)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보안 테스트 및 사용자 테스트</a:t>
            </a:r>
            <a:r>
              <a:rPr kumimoji="1" lang="en-US" altLang="ko-K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(User Acceptance Test)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을 포함하여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단계로 구분하여 진행합니다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 </a:t>
            </a:r>
          </a:p>
        </p:txBody>
      </p:sp>
      <p:graphicFrame>
        <p:nvGraphicFramePr>
          <p:cNvPr id="111" name="표 110"/>
          <p:cNvGraphicFramePr>
            <a:graphicFrameLocks noGrp="1"/>
          </p:cNvGraphicFramePr>
          <p:nvPr/>
        </p:nvGraphicFramePr>
        <p:xfrm>
          <a:off x="240990" y="1263078"/>
          <a:ext cx="8640000" cy="5225760"/>
        </p:xfrm>
        <a:graphic>
          <a:graphicData uri="http://schemas.openxmlformats.org/drawingml/2006/table">
            <a:tbl>
              <a:tblPr firstRow="1" firstCol="1" bandRow="1"/>
              <a:tblGrid>
                <a:gridCol w="7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20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r>
                        <a:rPr lang="ko-KR" alt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 내용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수행 일정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en-US" altLang="ko-KR" sz="12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주체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진입</a:t>
                      </a:r>
                      <a:endParaRPr lang="en-US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조건</a:t>
                      </a:r>
                      <a:endParaRPr lang="ko-KR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환경</a:t>
                      </a:r>
                      <a:endParaRPr lang="ko-KR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산출물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Task</a:t>
                      </a:r>
                      <a:endParaRPr 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일자</a:t>
                      </a:r>
                      <a:endParaRPr lang="ko-KR" altLang="ko-KR" sz="12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+mn-ea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단위 모듈</a:t>
                      </a:r>
                      <a:r>
                        <a:rPr lang="en-US" altLang="ko-KR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(UI/Function)</a:t>
                      </a: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기능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- </a:t>
                      </a:r>
                      <a:r>
                        <a:rPr lang="ko-KR" altLang="en-US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입출력 정상 동작 확인 </a:t>
                      </a: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(Junit</a:t>
                      </a: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Postman)</a:t>
                      </a:r>
                      <a:endParaRPr lang="en-US" altLang="ko-KR" sz="1100" b="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Secure Coding </a:t>
                      </a:r>
                      <a:r>
                        <a:rPr lang="ko-KR" altLang="en-US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점검 </a:t>
                      </a:r>
                      <a:r>
                        <a:rPr lang="en-US" altLang="ko-KR" sz="1100" b="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(Sparrow)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04/06~05/29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개발자</a:t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Local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</a:t>
                      </a:r>
                      <a:b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b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결제 </a:t>
                      </a:r>
                      <a:r>
                        <a:rPr lang="en-US" altLang="ko-KR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Logic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검증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결제인증 핵심 </a:t>
                      </a:r>
                      <a:r>
                        <a:rPr lang="en-US" altLang="ko-KR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Logic</a:t>
                      </a: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기능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   - Logic Test :</a:t>
                      </a:r>
                      <a:r>
                        <a:rPr lang="ko-KR" altLang="en-US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17</a:t>
                      </a:r>
                      <a:r>
                        <a:rPr lang="ko-KR" altLang="en-US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개 결제 시나리오 점검</a:t>
                      </a:r>
                      <a:endParaRPr lang="en-US" altLang="ko-KR" sz="1100" b="0" kern="100" spc="-6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Times New Roman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   - Abnormal/Worst Case Test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kern="0" spc="-60" baseline="0" dirty="0">
                          <a:effectLst/>
                          <a:latin typeface="맑은 고딕" pitchFamily="50" charset="-127"/>
                          <a:ea typeface="+mn-ea"/>
                        </a:rPr>
                        <a:t>시나리오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04/06~04/30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프로젝트팀</a:t>
                      </a:r>
                      <a:endParaRPr 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200" kern="100" spc="-15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개발자</a:t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</a:b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Times New Roman"/>
                        </a:rPr>
                        <a:t>Local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결제 </a:t>
                      </a:r>
                      <a: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Logic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검증</a:t>
                      </a:r>
                      <a:endParaRPr lang="en-US" alt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04/06~04/30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테스트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업무 프로세스 간 </a:t>
                      </a:r>
                      <a:r>
                        <a:rPr lang="ko-KR" altLang="ko-KR" sz="1200" b="1" u="none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 연계를 </a:t>
                      </a:r>
                      <a:r>
                        <a:rPr lang="ko-KR" altLang="ko-KR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</a:t>
                      </a:r>
                      <a:r>
                        <a:rPr lang="ko-KR" altLang="en-US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스트로</a:t>
                      </a:r>
                      <a:br>
                        <a:rPr lang="en-US" altLang="ko-KR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1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업무처리 </a:t>
                      </a:r>
                      <a:r>
                        <a:rPr lang="ko-KR" altLang="en-US" sz="1200" b="1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흐름과 데이터 정합성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- 1</a:t>
                      </a:r>
                      <a:r>
                        <a:rPr lang="ko-KR" altLang="en-US" sz="1100" b="0" spc="-60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b="0" spc="-60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결제인증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페이북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/ISP/Admin</a:t>
                      </a: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- 2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페이북 회원가입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부가서비스 등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ko-KR" altLang="en-US" sz="110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   복합 시나리오 중심의 </a:t>
                      </a:r>
                      <a:r>
                        <a:rPr lang="en-US" altLang="ko-KR" sz="1100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E2E </a:t>
                      </a:r>
                      <a:r>
                        <a:rPr lang="ko-KR" altLang="en-US" sz="1100" kern="100" spc="-6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 테스트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환경구성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~05/15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300" dirty="0" err="1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프로젝트팀</a:t>
                      </a:r>
                      <a:endParaRPr lang="en-US" altLang="ko-KR" sz="1200" kern="100" spc="-300" dirty="0"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VP</a:t>
                      </a: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pc="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BC Card</a:t>
                      </a:r>
                      <a:endParaRPr lang="ko-KR" sz="1200" kern="100" spc="0" baseline="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단위</a:t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결함 조치 완료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AP</a:t>
                      </a: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운영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(Staging)</a:t>
                      </a: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/</a:t>
                      </a: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DB</a:t>
                      </a: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개발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b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br>
                        <a:rPr lang="en-US" altLang="ko-KR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시나리오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kern="0" spc="-60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05/04~05/15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차 </a:t>
                      </a: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:</a:t>
                      </a:r>
                      <a:r>
                        <a:rPr lang="ko-KR" altLang="en-US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05/18~05/29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</a:t>
                      </a:r>
                      <a:r>
                        <a:rPr lang="ko-KR" altLang="en-US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차 </a:t>
                      </a: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:</a:t>
                      </a:r>
                      <a:r>
                        <a:rPr lang="ko-KR" altLang="en-US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06/01~06/12</a:t>
                      </a:r>
                      <a:endParaRPr lang="en-US" altLang="ko-KR" sz="1200" b="1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성능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테스트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성능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</a:t>
                      </a: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단계적인 성능 검증 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최적화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시스템 가용성 테스트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04/27~06/19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300" dirty="0" err="1"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프로젝트팀</a:t>
                      </a:r>
                      <a:endParaRPr lang="en-US" altLang="ko-KR" sz="1200" kern="100" spc="-300" dirty="0"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pc="-100" baseline="0" dirty="0"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VP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운영</a:t>
                      </a: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(Staging)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성능</a:t>
                      </a: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보안</a:t>
                      </a:r>
                      <a:endParaRPr lang="en-US" alt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100" b="1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테스트</a:t>
                      </a:r>
                      <a:endParaRPr lang="ko-KR" sz="1100" b="1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1" kern="100" spc="-6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시스템 보안 검증</a:t>
                      </a:r>
                      <a:endParaRPr lang="en-US" altLang="ko-KR" sz="1200" b="1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-6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  - 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모의해킹 및 보안 취약점 진단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  </a:t>
                      </a:r>
                      <a:r>
                        <a:rPr lang="en-US" altLang="ko-KR" sz="1100" spc="-6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-</a:t>
                      </a:r>
                      <a:r>
                        <a:rPr lang="ko-KR" altLang="en-US" sz="1100" spc="-6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진단 결과 이행 조치</a:t>
                      </a:r>
                      <a:endParaRPr lang="en-US" altLang="ko-KR" sz="1100" spc="-6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05/25~06/10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pc="-100" baseline="0" dirty="0"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VP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운영</a:t>
                      </a:r>
                      <a:endParaRPr lang="ko-KR" sz="1200" kern="100" spc="-150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0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br>
                        <a:rPr lang="en-US" altLang="ko-KR" sz="1100" kern="100" spc="-6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100" kern="100" spc="-6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테스트</a:t>
                      </a:r>
                      <a:endParaRPr lang="en-US" altLang="ko-KR" sz="1100" kern="100" spc="-6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1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ko-KR" altLang="en-US" sz="1200" b="1" kern="10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참여로 요구사항의 부합여부 검증</a:t>
                      </a:r>
                      <a:endParaRPr lang="en-US" altLang="ko-KR" sz="1200" b="1" kern="100" spc="-6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en-US" altLang="ko-KR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 </a:t>
                      </a:r>
                      <a:r>
                        <a:rPr lang="ko-KR" altLang="en-US" sz="1100" b="0" kern="100" spc="-6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구현된 기능의</a:t>
                      </a:r>
                      <a:r>
                        <a:rPr lang="ko-KR" altLang="en-US" sz="1100" b="0" kern="10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요구사항</a:t>
                      </a:r>
                      <a:r>
                        <a:rPr kumimoji="0" lang="en-US" altLang="ko-KR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충족 여부 </a:t>
                      </a:r>
                      <a:br>
                        <a:rPr kumimoji="0" lang="en-US" altLang="ko-KR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1100" b="0" i="0" u="none" strike="noStrike" kern="1200" cap="none" spc="-6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확인을 위해 사용자 관점의 업무처리</a:t>
                      </a:r>
                      <a:r>
                        <a:rPr kumimoji="0" lang="en-US" altLang="ko-KR" sz="11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-6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검증</a:t>
                      </a:r>
                      <a:endParaRPr kumimoji="0" lang="ko-KR" altLang="en-US" sz="11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시나리오</a:t>
                      </a:r>
                      <a:endParaRPr lang="ko-KR" altLang="en-US" sz="1200" b="0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06/08~06/12</a:t>
                      </a: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사용자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통합</a:t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br>
                        <a:rPr lang="en-US" altLang="ko-KR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</a:b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결함 조치완료</a:t>
                      </a:r>
                      <a:endParaRPr lang="ko-KR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운영</a:t>
                      </a:r>
                      <a:endParaRPr lang="ko-KR" sz="1200" kern="100" spc="-150" dirty="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인수</a:t>
                      </a: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테스트</a:t>
                      </a:r>
                      <a:endParaRPr lang="en-US" alt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lvl="0" indent="0" algn="ctr" defTabSz="844083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200" kern="100" spc="-15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명세서</a:t>
                      </a:r>
                      <a:endParaRPr lang="ko-KR" sz="1200" kern="100" spc="-15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626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kern="0" spc="-6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ko-KR" altLang="en-US" sz="1200" b="1" i="0" u="none" strike="noStrike" kern="0" spc="-60" baseline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1" u="none" strike="noStrike" kern="0" spc="-15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06/15~06/29</a:t>
                      </a:r>
                      <a:endParaRPr lang="en-US" altLang="ko-KR" sz="1200" b="1" i="0" u="none" strike="noStrike" kern="0" spc="-150" baseline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1" marR="33231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539576" y="1781781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9576" y="245674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9576" y="4319991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9576" y="5005339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9576" y="337492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9576" y="5733256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5203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l9cgL4D0GsT1aZy_gq7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l9cgL4D0GsT1aZy_gq7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l9cgL4D0GsT1aZy_gq7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l9cgL4D0GsT1aZy_gq7A"/>
</p:tagLst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KT PP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</TotalTime>
  <Words>11666</Words>
  <Application>Microsoft Office PowerPoint</Application>
  <PresentationFormat>화면 슬라이드 쇼(4:3)</PresentationFormat>
  <Paragraphs>2039</Paragraphs>
  <Slides>65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65</vt:i4>
      </vt:variant>
    </vt:vector>
  </HeadingPairs>
  <TitlesOfParts>
    <vt:vector size="80" baseType="lpstr">
      <vt:lpstr>HY견고딕</vt:lpstr>
      <vt:lpstr>se-nanumgothic</vt:lpstr>
      <vt:lpstr>var(--se-nanumgothic-font-family)</vt:lpstr>
      <vt:lpstr>굴림</vt:lpstr>
      <vt:lpstr>맑은 고딕</vt:lpstr>
      <vt:lpstr>맑은 고딕</vt:lpstr>
      <vt:lpstr>Arial</vt:lpstr>
      <vt:lpstr>Calibri</vt:lpstr>
      <vt:lpstr>Calibri Light</vt:lpstr>
      <vt:lpstr>Wingdings</vt:lpstr>
      <vt:lpstr>메트로폴리탄</vt:lpstr>
      <vt:lpstr>2_Office 테마</vt:lpstr>
      <vt:lpstr>1_Office 테마</vt:lpstr>
      <vt:lpstr>1_KT PPT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개요 및 목적</vt:lpstr>
      <vt:lpstr>2. 테스트 범위</vt:lpstr>
      <vt:lpstr>3. 단계별 수행 개요 (1단계)</vt:lpstr>
      <vt:lpstr>3. 단계별 수행 개요 (2단계)</vt:lpstr>
      <vt:lpstr>4. 주요 Milestone(1단계)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 활동</vt:lpstr>
      <vt:lpstr>수행 전략</vt:lpstr>
      <vt:lpstr>PowerPoint 프레젠테이션</vt:lpstr>
      <vt:lpstr>PowerPoint 프레젠테이션</vt:lpstr>
      <vt:lpstr>PowerPoint 프레젠테이션</vt:lpstr>
      <vt:lpstr>PowerPoint 프레젠테이션</vt:lpstr>
      <vt:lpstr>개요  </vt:lpstr>
      <vt:lpstr>Health Check(2/3)</vt:lpstr>
      <vt:lpstr>Health Check(3/3)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심선보(QA팀)</dc:creator>
  <cp:lastModifiedBy>심선보(QA팀)</cp:lastModifiedBy>
  <cp:revision>44</cp:revision>
  <cp:lastPrinted>2024-08-12T08:03:23Z</cp:lastPrinted>
  <dcterms:created xsi:type="dcterms:W3CDTF">2024-08-09T05:52:05Z</dcterms:created>
  <dcterms:modified xsi:type="dcterms:W3CDTF">2024-08-12T08:30:08Z</dcterms:modified>
</cp:coreProperties>
</file>